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4"/>
  </p:notesMasterIdLst>
  <p:sldIdLst>
    <p:sldId id="302" r:id="rId2"/>
    <p:sldId id="313" r:id="rId3"/>
    <p:sldId id="312" r:id="rId4"/>
    <p:sldId id="334" r:id="rId5"/>
    <p:sldId id="314" r:id="rId6"/>
    <p:sldId id="335" r:id="rId7"/>
    <p:sldId id="315" r:id="rId8"/>
    <p:sldId id="318" r:id="rId9"/>
    <p:sldId id="319" r:id="rId10"/>
    <p:sldId id="336" r:id="rId11"/>
    <p:sldId id="337" r:id="rId12"/>
    <p:sldId id="320" r:id="rId13"/>
    <p:sldId id="338" r:id="rId14"/>
    <p:sldId id="339" r:id="rId15"/>
    <p:sldId id="340" r:id="rId16"/>
    <p:sldId id="341" r:id="rId17"/>
    <p:sldId id="343" r:id="rId18"/>
    <p:sldId id="323" r:id="rId19"/>
    <p:sldId id="346" r:id="rId20"/>
    <p:sldId id="342" r:id="rId21"/>
    <p:sldId id="344" r:id="rId22"/>
    <p:sldId id="345" r:id="rId23"/>
    <p:sldId id="324" r:id="rId24"/>
    <p:sldId id="326" r:id="rId25"/>
    <p:sldId id="333" r:id="rId26"/>
    <p:sldId id="327" r:id="rId27"/>
    <p:sldId id="330" r:id="rId28"/>
    <p:sldId id="331" r:id="rId29"/>
    <p:sldId id="332" r:id="rId30"/>
    <p:sldId id="329" r:id="rId31"/>
    <p:sldId id="347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2"/>
            <p14:sldId id="313"/>
            <p14:sldId id="312"/>
            <p14:sldId id="334"/>
            <p14:sldId id="314"/>
            <p14:sldId id="335"/>
            <p14:sldId id="315"/>
            <p14:sldId id="318"/>
            <p14:sldId id="319"/>
            <p14:sldId id="336"/>
            <p14:sldId id="337"/>
            <p14:sldId id="320"/>
            <p14:sldId id="338"/>
            <p14:sldId id="339"/>
            <p14:sldId id="340"/>
            <p14:sldId id="341"/>
            <p14:sldId id="343"/>
            <p14:sldId id="323"/>
            <p14:sldId id="346"/>
            <p14:sldId id="342"/>
            <p14:sldId id="344"/>
            <p14:sldId id="345"/>
            <p14:sldId id="324"/>
            <p14:sldId id="326"/>
            <p14:sldId id="333"/>
            <p14:sldId id="327"/>
            <p14:sldId id="330"/>
            <p14:sldId id="331"/>
            <p14:sldId id="332"/>
            <p14:sldId id="329"/>
            <p14:sldId id="347"/>
            <p14:sldId id="317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722"/>
    <a:srgbClr val="FFFFFF"/>
    <a:srgbClr val="FFC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76651" autoAdjust="0"/>
  </p:normalViewPr>
  <p:slideViewPr>
    <p:cSldViewPr snapToGrid="0">
      <p:cViewPr varScale="1">
        <p:scale>
          <a:sx n="82" d="100"/>
          <a:sy n="82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6782F-DEA5-407A-9643-4E40212CCA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9CED2-7CE9-4F83-923A-4982EECB6C0E}">
      <dgm:prSet/>
      <dgm:spPr>
        <a:xfrm>
          <a:off x="0" y="31654"/>
          <a:ext cx="7467600" cy="1343160"/>
        </a:xfrm>
        <a:prstGeom prst="roundRect">
          <a:avLst/>
        </a:prstGeom>
        <a:solidFill>
          <a:srgbClr val="9BBB59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 rtl="0"/>
          <a:r>
            <a:rPr lang="en-US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$http</a:t>
          </a:r>
          <a:endParaRPr lang="en-US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F3FEAEA6-70EE-491A-89FD-FE2B9EF80AE3}" type="parTrans" cxnId="{4AD5A1DE-09AB-449F-8C1E-9945F8A007AB}">
      <dgm:prSet/>
      <dgm:spPr/>
      <dgm:t>
        <a:bodyPr/>
        <a:lstStyle/>
        <a:p>
          <a:endParaRPr lang="en-US"/>
        </a:p>
      </dgm:t>
    </dgm:pt>
    <dgm:pt modelId="{F53B5D23-F719-4E21-80CF-AD6106F37021}" type="sibTrans" cxnId="{4AD5A1DE-09AB-449F-8C1E-9945F8A007AB}">
      <dgm:prSet/>
      <dgm:spPr/>
      <dgm:t>
        <a:bodyPr/>
        <a:lstStyle/>
        <a:p>
          <a:endParaRPr lang="en-US"/>
        </a:p>
      </dgm:t>
    </dgm:pt>
    <dgm:pt modelId="{AC523FE8-2AE1-484B-90F7-AFA900B46204}">
      <dgm:prSet/>
      <dgm:spPr>
        <a:xfrm>
          <a:off x="0" y="1536095"/>
          <a:ext cx="7467600" cy="1343160"/>
        </a:xfrm>
        <a:prstGeom prst="roundRect">
          <a:avLst/>
        </a:prstGeom>
        <a:solidFill>
          <a:srgbClr val="6EA0B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 rtl="0"/>
          <a:r>
            <a:rPr lang="en-US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$resource</a:t>
          </a:r>
          <a:endParaRPr lang="en-US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E77EA805-1480-42C7-9F4B-B5C6051BFB8C}" type="parTrans" cxnId="{41DD1A4B-D3EB-4DEA-B624-78317CDBB98F}">
      <dgm:prSet/>
      <dgm:spPr/>
      <dgm:t>
        <a:bodyPr/>
        <a:lstStyle/>
        <a:p>
          <a:endParaRPr lang="en-US"/>
        </a:p>
      </dgm:t>
    </dgm:pt>
    <dgm:pt modelId="{8ECF8DC8-A9F2-480E-AC3B-27F1CD49E275}" type="sibTrans" cxnId="{41DD1A4B-D3EB-4DEA-B624-78317CDBB98F}">
      <dgm:prSet/>
      <dgm:spPr/>
      <dgm:t>
        <a:bodyPr/>
        <a:lstStyle/>
        <a:p>
          <a:endParaRPr lang="en-US"/>
        </a:p>
      </dgm:t>
    </dgm:pt>
    <dgm:pt modelId="{B1079548-6B5D-417C-A941-2675CEC140F5}">
      <dgm:prSet/>
      <dgm:spPr>
        <a:xfrm>
          <a:off x="0" y="3040535"/>
          <a:ext cx="7467600" cy="1343160"/>
        </a:xfrm>
        <a:prstGeom prst="roundRect">
          <a:avLst/>
        </a:prstGeom>
        <a:solidFill>
          <a:srgbClr val="8064A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 rtl="0"/>
          <a:r>
            <a:rPr lang="en-US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</a:t>
          </a:r>
          <a:r>
            <a:rPr lang="en-US" dirty="0" err="1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httpBackend</a:t>
          </a:r>
          <a:endParaRPr lang="en-US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81222AE-66A5-48F9-88F4-3E50A4700A0D}" type="parTrans" cxnId="{60132031-CEB3-4E81-BC02-6CB3505F76C2}">
      <dgm:prSet/>
      <dgm:spPr/>
      <dgm:t>
        <a:bodyPr/>
        <a:lstStyle/>
        <a:p>
          <a:endParaRPr lang="en-US"/>
        </a:p>
      </dgm:t>
    </dgm:pt>
    <dgm:pt modelId="{7CB85A97-117D-4969-8FEC-28641B32570A}" type="sibTrans" cxnId="{60132031-CEB3-4E81-BC02-6CB3505F76C2}">
      <dgm:prSet/>
      <dgm:spPr/>
      <dgm:t>
        <a:bodyPr/>
        <a:lstStyle/>
        <a:p>
          <a:endParaRPr lang="en-US"/>
        </a:p>
      </dgm:t>
    </dgm:pt>
    <dgm:pt modelId="{4D91D812-DB89-4DF5-BB35-CD0F31D5CD4F}" type="pres">
      <dgm:prSet presAssocID="{00A6782F-DEA5-407A-9643-4E40212CCA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B2C3F-C431-4877-A51A-BF1613E2BB70}" type="pres">
      <dgm:prSet presAssocID="{EFD9CED2-7CE9-4F83-923A-4982EECB6C0E}" presName="parentText" presStyleLbl="node1" presStyleIdx="0" presStyleCnt="3" custLinFactNeighborX="1571" custLinFactNeighborY="-274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8E7C5-5D16-40BE-9E22-2ECAC4A1B053}" type="pres">
      <dgm:prSet presAssocID="{F53B5D23-F719-4E21-80CF-AD6106F37021}" presName="spacer" presStyleCnt="0"/>
      <dgm:spPr/>
    </dgm:pt>
    <dgm:pt modelId="{0C57AE3A-1588-4246-AE56-8762D6A6A331}" type="pres">
      <dgm:prSet presAssocID="{AC523FE8-2AE1-484B-90F7-AFA900B4620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4D384-1EC3-4143-A802-B023A962254B}" type="pres">
      <dgm:prSet presAssocID="{8ECF8DC8-A9F2-480E-AC3B-27F1CD49E275}" presName="spacer" presStyleCnt="0"/>
      <dgm:spPr/>
    </dgm:pt>
    <dgm:pt modelId="{B9C2DB95-80E2-498D-986F-95793496AC79}" type="pres">
      <dgm:prSet presAssocID="{B1079548-6B5D-417C-A941-2675CEC140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C4A67-43CD-419C-90D4-252001A62E7F}" type="presOf" srcId="{AC523FE8-2AE1-484B-90F7-AFA900B46204}" destId="{0C57AE3A-1588-4246-AE56-8762D6A6A331}" srcOrd="0" destOrd="0" presId="urn:microsoft.com/office/officeart/2005/8/layout/vList2"/>
    <dgm:cxn modelId="{EDE8E901-1D0E-4084-AC9B-FF91B5A87921}" type="presOf" srcId="{EFD9CED2-7CE9-4F83-923A-4982EECB6C0E}" destId="{C11B2C3F-C431-4877-A51A-BF1613E2BB70}" srcOrd="0" destOrd="0" presId="urn:microsoft.com/office/officeart/2005/8/layout/vList2"/>
    <dgm:cxn modelId="{41DD1A4B-D3EB-4DEA-B624-78317CDBB98F}" srcId="{00A6782F-DEA5-407A-9643-4E40212CCA29}" destId="{AC523FE8-2AE1-484B-90F7-AFA900B46204}" srcOrd="1" destOrd="0" parTransId="{E77EA805-1480-42C7-9F4B-B5C6051BFB8C}" sibTransId="{8ECF8DC8-A9F2-480E-AC3B-27F1CD49E275}"/>
    <dgm:cxn modelId="{4AD5A1DE-09AB-449F-8C1E-9945F8A007AB}" srcId="{00A6782F-DEA5-407A-9643-4E40212CCA29}" destId="{EFD9CED2-7CE9-4F83-923A-4982EECB6C0E}" srcOrd="0" destOrd="0" parTransId="{F3FEAEA6-70EE-491A-89FD-FE2B9EF80AE3}" sibTransId="{F53B5D23-F719-4E21-80CF-AD6106F37021}"/>
    <dgm:cxn modelId="{8770369A-A538-489E-8C66-BDBEE0E70EE1}" type="presOf" srcId="{00A6782F-DEA5-407A-9643-4E40212CCA29}" destId="{4D91D812-DB89-4DF5-BB35-CD0F31D5CD4F}" srcOrd="0" destOrd="0" presId="urn:microsoft.com/office/officeart/2005/8/layout/vList2"/>
    <dgm:cxn modelId="{60132031-CEB3-4E81-BC02-6CB3505F76C2}" srcId="{00A6782F-DEA5-407A-9643-4E40212CCA29}" destId="{B1079548-6B5D-417C-A941-2675CEC140F5}" srcOrd="2" destOrd="0" parTransId="{881222AE-66A5-48F9-88F4-3E50A4700A0D}" sibTransId="{7CB85A97-117D-4969-8FEC-28641B32570A}"/>
    <dgm:cxn modelId="{7E6C63AE-F2A1-44F0-8E52-722B6D7CE2C0}" type="presOf" srcId="{B1079548-6B5D-417C-A941-2675CEC140F5}" destId="{B9C2DB95-80E2-498D-986F-95793496AC79}" srcOrd="0" destOrd="0" presId="urn:microsoft.com/office/officeart/2005/8/layout/vList2"/>
    <dgm:cxn modelId="{A007BC32-2703-49E2-A2E0-C186893A54EF}" type="presParOf" srcId="{4D91D812-DB89-4DF5-BB35-CD0F31D5CD4F}" destId="{C11B2C3F-C431-4877-A51A-BF1613E2BB70}" srcOrd="0" destOrd="0" presId="urn:microsoft.com/office/officeart/2005/8/layout/vList2"/>
    <dgm:cxn modelId="{CE67702B-A57A-458B-ABC7-13392D3BF4F3}" type="presParOf" srcId="{4D91D812-DB89-4DF5-BB35-CD0F31D5CD4F}" destId="{9008E7C5-5D16-40BE-9E22-2ECAC4A1B053}" srcOrd="1" destOrd="0" presId="urn:microsoft.com/office/officeart/2005/8/layout/vList2"/>
    <dgm:cxn modelId="{754B8C9E-3EAE-4FC8-B0E0-3D3D0AE17007}" type="presParOf" srcId="{4D91D812-DB89-4DF5-BB35-CD0F31D5CD4F}" destId="{0C57AE3A-1588-4246-AE56-8762D6A6A331}" srcOrd="2" destOrd="0" presId="urn:microsoft.com/office/officeart/2005/8/layout/vList2"/>
    <dgm:cxn modelId="{49220063-EF7D-485F-92C5-F462F128ED98}" type="presParOf" srcId="{4D91D812-DB89-4DF5-BB35-CD0F31D5CD4F}" destId="{05C4D384-1EC3-4143-A802-B023A962254B}" srcOrd="3" destOrd="0" presId="urn:microsoft.com/office/officeart/2005/8/layout/vList2"/>
    <dgm:cxn modelId="{C8150F12-9545-4E55-A43C-0F7E67483C98}" type="presParOf" srcId="{4D91D812-DB89-4DF5-BB35-CD0F31D5CD4F}" destId="{B9C2DB95-80E2-498D-986F-95793496AC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C3904-839D-4314-82EE-D2D2A83FE9D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C64457-6D6C-4F82-9B7C-2186B7FFE4FA}">
      <dgm:prSet/>
      <dgm:spPr>
        <a:xfrm>
          <a:off x="473202" y="1078938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Create a new module that depends on ngMockE2E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C73F3BC3-B760-4DFD-8034-D20F09A54985}" type="parTrans" cxnId="{4690EFAC-F753-483F-9723-38217F92819D}">
      <dgm:prSet/>
      <dgm:spPr/>
      <dgm:t>
        <a:bodyPr/>
        <a:lstStyle/>
        <a:p>
          <a:endParaRPr lang="en-US"/>
        </a:p>
      </dgm:t>
    </dgm:pt>
    <dgm:pt modelId="{AB7ADF34-1B56-499D-A5A8-D23FB7E3A909}" type="sibTrans" cxnId="{4690EFAC-F753-483F-9723-38217F92819D}">
      <dgm:prSet/>
      <dgm:spPr>
        <a:xfrm>
          <a:off x="6194209" y="177103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3ED2A673-2D8F-4123-B86A-9AEE0CF1AACE}">
      <dgm:prSet/>
      <dgm:spPr>
        <a:xfrm>
          <a:off x="946404" y="2157877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Add the new module as a dependency in the Main Module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39A42581-939F-4DAE-90A0-502F900C61AE}" type="parTrans" cxnId="{B435DE2A-8D35-4AB2-8DEA-D34DD6DDB480}">
      <dgm:prSet/>
      <dgm:spPr/>
      <dgm:t>
        <a:bodyPr/>
        <a:lstStyle/>
        <a:p>
          <a:endParaRPr lang="en-US"/>
        </a:p>
      </dgm:t>
    </dgm:pt>
    <dgm:pt modelId="{DE854C4D-CABB-4014-B54D-911F7E05E9F3}" type="sibTrans" cxnId="{B435DE2A-8D35-4AB2-8DEA-D34DD6DDB480}">
      <dgm:prSet/>
      <dgm:spPr>
        <a:xfrm>
          <a:off x="6667411" y="2834188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B15CED02-CAC0-4C74-B355-958372D2A326}">
      <dgm:prSet/>
      <dgm:spPr>
        <a:xfrm>
          <a:off x="1892808" y="4315755"/>
          <a:ext cx="6336792" cy="947361"/>
        </a:xfrm>
      </dgm:spPr>
      <dgm:t>
        <a:bodyPr/>
        <a:lstStyle/>
        <a:p>
          <a:pPr rtl="0"/>
          <a:r>
            <a:rPr lang="en-US" b="1" dirty="0" smtClean="0">
              <a:latin typeface="Myriad Pro"/>
              <a:ea typeface="+mn-ea"/>
              <a:cs typeface="+mn-cs"/>
            </a:rPr>
            <a:t>Define the fake responses to the Web Service calls</a:t>
          </a:r>
          <a:endParaRPr lang="en-US" b="1" dirty="0">
            <a:latin typeface="Myriad Pro"/>
            <a:ea typeface="+mn-ea"/>
            <a:cs typeface="+mn-cs"/>
          </a:endParaRPr>
        </a:p>
      </dgm:t>
    </dgm:pt>
    <dgm:pt modelId="{5D4155F5-D820-4E3D-B7E7-FC499B4B9103}" type="parTrans" cxnId="{C7465D90-57FB-471B-BE44-E1743F27C1E8}">
      <dgm:prSet/>
      <dgm:spPr/>
      <dgm:t>
        <a:bodyPr/>
        <a:lstStyle/>
        <a:p>
          <a:endParaRPr lang="en-US"/>
        </a:p>
      </dgm:t>
    </dgm:pt>
    <dgm:pt modelId="{A570CD0A-A52B-4C14-A65C-4F932BF1FAF4}" type="sibTrans" cxnId="{C7465D90-57FB-471B-BE44-E1743F27C1E8}">
      <dgm:prSet/>
      <dgm:spPr/>
      <dgm:t>
        <a:bodyPr/>
        <a:lstStyle/>
        <a:p>
          <a:endParaRPr lang="en-US"/>
        </a:p>
      </dgm:t>
    </dgm:pt>
    <dgm:pt modelId="{33C8CEA4-F03D-448D-A6F4-1529418991A7}">
      <dgm:prSet/>
      <dgm:spPr>
        <a:xfrm>
          <a:off x="1419605" y="3236816"/>
          <a:ext cx="6336792" cy="947361"/>
        </a:xfrm>
      </dgm:spPr>
      <dgm:t>
        <a:bodyPr/>
        <a:lstStyle/>
        <a:p>
          <a:pPr rtl="0"/>
          <a:r>
            <a:rPr lang="en-US" b="1" smtClean="0">
              <a:latin typeface="Myriad Pro"/>
              <a:ea typeface="+mn-ea"/>
              <a:cs typeface="+mn-cs"/>
            </a:rPr>
            <a:t>Set up static data</a:t>
          </a:r>
          <a:endParaRPr lang="en-US" dirty="0">
            <a:latin typeface="Myriad Pro"/>
            <a:ea typeface="+mn-ea"/>
            <a:cs typeface="+mn-cs"/>
          </a:endParaRPr>
        </a:p>
      </dgm:t>
    </dgm:pt>
    <dgm:pt modelId="{62BFD08B-D812-43D7-BEA5-72DE718E69E0}" type="parTrans" cxnId="{243F3F2C-600E-4D58-85B1-5F1B84702495}">
      <dgm:prSet/>
      <dgm:spPr/>
      <dgm:t>
        <a:bodyPr/>
        <a:lstStyle/>
        <a:p>
          <a:endParaRPr lang="en-US"/>
        </a:p>
      </dgm:t>
    </dgm:pt>
    <dgm:pt modelId="{E514603F-031D-4B9C-A09F-FD71AFF2E9DE}" type="sibTrans" cxnId="{243F3F2C-600E-4D58-85B1-5F1B84702495}">
      <dgm:prSet/>
      <dgm:spPr>
        <a:xfrm>
          <a:off x="7140613" y="3923653"/>
          <a:ext cx="615784" cy="615784"/>
        </a:xfrm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yriad Pro"/>
            <a:ea typeface="+mn-ea"/>
            <a:cs typeface="+mn-cs"/>
          </a:endParaRPr>
        </a:p>
      </dgm:t>
    </dgm:pt>
    <dgm:pt modelId="{9D888145-5F1A-4E1D-96DC-0FE9AECF1D5E}" type="pres">
      <dgm:prSet presAssocID="{408C3904-839D-4314-82EE-D2D2A83FE9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5EF8D5-9674-4A4A-A402-D968E423B848}" type="pres">
      <dgm:prSet presAssocID="{D1C64457-6D6C-4F82-9B7C-2186B7FFE4FA}" presName="composite" presStyleCnt="0"/>
      <dgm:spPr/>
      <dgm:t>
        <a:bodyPr/>
        <a:lstStyle/>
        <a:p>
          <a:endParaRPr lang="en-US"/>
        </a:p>
      </dgm:t>
    </dgm:pt>
    <dgm:pt modelId="{D9CFDF24-F0A9-44CE-A790-1D4A72F2725F}" type="pres">
      <dgm:prSet presAssocID="{D1C64457-6D6C-4F82-9B7C-2186B7FFE4FA}" presName="LShape" presStyleLbl="alignNode1" presStyleIdx="0" presStyleCnt="7"/>
      <dgm:spPr/>
      <dgm:t>
        <a:bodyPr/>
        <a:lstStyle/>
        <a:p>
          <a:endParaRPr lang="en-US"/>
        </a:p>
      </dgm:t>
    </dgm:pt>
    <dgm:pt modelId="{A74641BE-45DC-4257-81EB-5CF3C4ACAA5A}" type="pres">
      <dgm:prSet presAssocID="{D1C64457-6D6C-4F82-9B7C-2186B7FFE4FA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448B0B1-FC78-44F4-98B4-71572A0E7CAC}" type="pres">
      <dgm:prSet presAssocID="{D1C64457-6D6C-4F82-9B7C-2186B7FFE4FA}" presName="Triangle" presStyleLbl="alignNode1" presStyleIdx="1" presStyleCnt="7"/>
      <dgm:spPr/>
      <dgm:t>
        <a:bodyPr/>
        <a:lstStyle/>
        <a:p>
          <a:endParaRPr lang="en-US"/>
        </a:p>
      </dgm:t>
    </dgm:pt>
    <dgm:pt modelId="{2B55D3C6-078D-4997-8C25-6CF337CC8C42}" type="pres">
      <dgm:prSet presAssocID="{AB7ADF34-1B56-499D-A5A8-D23FB7E3A909}" presName="sibTrans" presStyleCnt="0"/>
      <dgm:spPr/>
      <dgm:t>
        <a:bodyPr/>
        <a:lstStyle/>
        <a:p>
          <a:endParaRPr lang="en-US"/>
        </a:p>
      </dgm:t>
    </dgm:pt>
    <dgm:pt modelId="{FB63C5A8-BDCC-463B-9093-F64152E6C5CE}" type="pres">
      <dgm:prSet presAssocID="{AB7ADF34-1B56-499D-A5A8-D23FB7E3A909}" presName="space" presStyleCnt="0"/>
      <dgm:spPr/>
      <dgm:t>
        <a:bodyPr/>
        <a:lstStyle/>
        <a:p>
          <a:endParaRPr lang="en-US"/>
        </a:p>
      </dgm:t>
    </dgm:pt>
    <dgm:pt modelId="{82CF32B6-FCE8-4B3A-B4C3-8A36B50F2723}" type="pres">
      <dgm:prSet presAssocID="{3ED2A673-2D8F-4123-B86A-9AEE0CF1AACE}" presName="composite" presStyleCnt="0"/>
      <dgm:spPr/>
      <dgm:t>
        <a:bodyPr/>
        <a:lstStyle/>
        <a:p>
          <a:endParaRPr lang="en-US"/>
        </a:p>
      </dgm:t>
    </dgm:pt>
    <dgm:pt modelId="{181C25EA-D878-432A-9560-1A7E2C126F37}" type="pres">
      <dgm:prSet presAssocID="{3ED2A673-2D8F-4123-B86A-9AEE0CF1AACE}" presName="LShape" presStyleLbl="alignNode1" presStyleIdx="2" presStyleCnt="7"/>
      <dgm:spPr/>
      <dgm:t>
        <a:bodyPr/>
        <a:lstStyle/>
        <a:p>
          <a:endParaRPr lang="en-US"/>
        </a:p>
      </dgm:t>
    </dgm:pt>
    <dgm:pt modelId="{2AFD646F-233B-428A-8D17-3946494AE280}" type="pres">
      <dgm:prSet presAssocID="{3ED2A673-2D8F-4123-B86A-9AEE0CF1AACE}" presName="ParentText" presStyleLbl="revTx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68D2BEE-717A-4861-B6A4-0A03404BF303}" type="pres">
      <dgm:prSet presAssocID="{3ED2A673-2D8F-4123-B86A-9AEE0CF1AACE}" presName="Triangle" presStyleLbl="alignNode1" presStyleIdx="3" presStyleCnt="7"/>
      <dgm:spPr/>
      <dgm:t>
        <a:bodyPr/>
        <a:lstStyle/>
        <a:p>
          <a:endParaRPr lang="en-US"/>
        </a:p>
      </dgm:t>
    </dgm:pt>
    <dgm:pt modelId="{78D1327E-F7B4-49CF-8375-9CA8A8032D41}" type="pres">
      <dgm:prSet presAssocID="{DE854C4D-CABB-4014-B54D-911F7E05E9F3}" presName="sibTrans" presStyleCnt="0"/>
      <dgm:spPr/>
      <dgm:t>
        <a:bodyPr/>
        <a:lstStyle/>
        <a:p>
          <a:endParaRPr lang="en-US"/>
        </a:p>
      </dgm:t>
    </dgm:pt>
    <dgm:pt modelId="{97046040-EB56-4843-A016-9F235B51F1DD}" type="pres">
      <dgm:prSet presAssocID="{DE854C4D-CABB-4014-B54D-911F7E05E9F3}" presName="space" presStyleCnt="0"/>
      <dgm:spPr/>
      <dgm:t>
        <a:bodyPr/>
        <a:lstStyle/>
        <a:p>
          <a:endParaRPr lang="en-US"/>
        </a:p>
      </dgm:t>
    </dgm:pt>
    <dgm:pt modelId="{DF128FD8-1C98-4F72-85A9-C224B7A58A44}" type="pres">
      <dgm:prSet presAssocID="{33C8CEA4-F03D-448D-A6F4-1529418991A7}" presName="composite" presStyleCnt="0"/>
      <dgm:spPr/>
      <dgm:t>
        <a:bodyPr/>
        <a:lstStyle/>
        <a:p>
          <a:endParaRPr lang="en-US"/>
        </a:p>
      </dgm:t>
    </dgm:pt>
    <dgm:pt modelId="{E8B2CEB3-1FFA-4933-B640-D83BBB29AAC5}" type="pres">
      <dgm:prSet presAssocID="{33C8CEA4-F03D-448D-A6F4-1529418991A7}" presName="LShape" presStyleLbl="alignNode1" presStyleIdx="4" presStyleCnt="7"/>
      <dgm:spPr/>
      <dgm:t>
        <a:bodyPr/>
        <a:lstStyle/>
        <a:p>
          <a:endParaRPr lang="en-US"/>
        </a:p>
      </dgm:t>
    </dgm:pt>
    <dgm:pt modelId="{3FF0C094-D02C-4120-8F66-D31435662DD2}" type="pres">
      <dgm:prSet presAssocID="{33C8CEA4-F03D-448D-A6F4-1529418991A7}" presName="ParentText" presStyleLbl="revTx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2D5FD17-C8E2-4287-B24D-33B91CD13F32}" type="pres">
      <dgm:prSet presAssocID="{33C8CEA4-F03D-448D-A6F4-1529418991A7}" presName="Triangle" presStyleLbl="alignNode1" presStyleIdx="5" presStyleCnt="7"/>
      <dgm:spPr/>
      <dgm:t>
        <a:bodyPr/>
        <a:lstStyle/>
        <a:p>
          <a:endParaRPr lang="en-US"/>
        </a:p>
      </dgm:t>
    </dgm:pt>
    <dgm:pt modelId="{0FC02A0C-95FD-484C-88E2-DE9603241F1E}" type="pres">
      <dgm:prSet presAssocID="{E514603F-031D-4B9C-A09F-FD71AFF2E9DE}" presName="sibTrans" presStyleCnt="0"/>
      <dgm:spPr/>
      <dgm:t>
        <a:bodyPr/>
        <a:lstStyle/>
        <a:p>
          <a:endParaRPr lang="en-US"/>
        </a:p>
      </dgm:t>
    </dgm:pt>
    <dgm:pt modelId="{A3780C35-188C-492A-924E-933068EC52E9}" type="pres">
      <dgm:prSet presAssocID="{E514603F-031D-4B9C-A09F-FD71AFF2E9DE}" presName="space" presStyleCnt="0"/>
      <dgm:spPr/>
      <dgm:t>
        <a:bodyPr/>
        <a:lstStyle/>
        <a:p>
          <a:endParaRPr lang="en-US"/>
        </a:p>
      </dgm:t>
    </dgm:pt>
    <dgm:pt modelId="{9B1CE900-F904-4496-9237-606C0F58A717}" type="pres">
      <dgm:prSet presAssocID="{B15CED02-CAC0-4C74-B355-958372D2A326}" presName="composite" presStyleCnt="0"/>
      <dgm:spPr/>
      <dgm:t>
        <a:bodyPr/>
        <a:lstStyle/>
        <a:p>
          <a:endParaRPr lang="en-US"/>
        </a:p>
      </dgm:t>
    </dgm:pt>
    <dgm:pt modelId="{B793DD8E-22B1-4C26-A0E1-E92C6241260D}" type="pres">
      <dgm:prSet presAssocID="{B15CED02-CAC0-4C74-B355-958372D2A326}" presName="LShape" presStyleLbl="alignNode1" presStyleIdx="6" presStyleCnt="7"/>
      <dgm:spPr/>
      <dgm:t>
        <a:bodyPr/>
        <a:lstStyle/>
        <a:p>
          <a:endParaRPr lang="en-US"/>
        </a:p>
      </dgm:t>
    </dgm:pt>
    <dgm:pt modelId="{C6AB22A6-DD68-4F74-85A5-5393121D98BA}" type="pres">
      <dgm:prSet presAssocID="{B15CED02-CAC0-4C74-B355-958372D2A326}" presName="ParentText" presStyleLbl="revTx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B435DE2A-8D35-4AB2-8DEA-D34DD6DDB480}" srcId="{408C3904-839D-4314-82EE-D2D2A83FE9D2}" destId="{3ED2A673-2D8F-4123-B86A-9AEE0CF1AACE}" srcOrd="1" destOrd="0" parTransId="{39A42581-939F-4DAE-90A0-502F900C61AE}" sibTransId="{DE854C4D-CABB-4014-B54D-911F7E05E9F3}"/>
    <dgm:cxn modelId="{4690EFAC-F753-483F-9723-38217F92819D}" srcId="{408C3904-839D-4314-82EE-D2D2A83FE9D2}" destId="{D1C64457-6D6C-4F82-9B7C-2186B7FFE4FA}" srcOrd="0" destOrd="0" parTransId="{C73F3BC3-B760-4DFD-8034-D20F09A54985}" sibTransId="{AB7ADF34-1B56-499D-A5A8-D23FB7E3A909}"/>
    <dgm:cxn modelId="{243F3F2C-600E-4D58-85B1-5F1B84702495}" srcId="{408C3904-839D-4314-82EE-D2D2A83FE9D2}" destId="{33C8CEA4-F03D-448D-A6F4-1529418991A7}" srcOrd="2" destOrd="0" parTransId="{62BFD08B-D812-43D7-BEA5-72DE718E69E0}" sibTransId="{E514603F-031D-4B9C-A09F-FD71AFF2E9DE}"/>
    <dgm:cxn modelId="{AC4ED6D5-DA61-46D8-B735-12237C314EFA}" type="presOf" srcId="{B15CED02-CAC0-4C74-B355-958372D2A326}" destId="{C6AB22A6-DD68-4F74-85A5-5393121D98BA}" srcOrd="0" destOrd="0" presId="urn:microsoft.com/office/officeart/2009/3/layout/StepUpProcess"/>
    <dgm:cxn modelId="{5DE7AD8C-5449-4D10-B51A-7178A000A8FE}" type="presOf" srcId="{D1C64457-6D6C-4F82-9B7C-2186B7FFE4FA}" destId="{A74641BE-45DC-4257-81EB-5CF3C4ACAA5A}" srcOrd="0" destOrd="0" presId="urn:microsoft.com/office/officeart/2009/3/layout/StepUpProcess"/>
    <dgm:cxn modelId="{C7465D90-57FB-471B-BE44-E1743F27C1E8}" srcId="{408C3904-839D-4314-82EE-D2D2A83FE9D2}" destId="{B15CED02-CAC0-4C74-B355-958372D2A326}" srcOrd="3" destOrd="0" parTransId="{5D4155F5-D820-4E3D-B7E7-FC499B4B9103}" sibTransId="{A570CD0A-A52B-4C14-A65C-4F932BF1FAF4}"/>
    <dgm:cxn modelId="{BBCAF5AB-5238-4074-9FE5-4BECEAB98D38}" type="presOf" srcId="{3ED2A673-2D8F-4123-B86A-9AEE0CF1AACE}" destId="{2AFD646F-233B-428A-8D17-3946494AE280}" srcOrd="0" destOrd="0" presId="urn:microsoft.com/office/officeart/2009/3/layout/StepUpProcess"/>
    <dgm:cxn modelId="{54763954-2BCF-41AE-90DB-94F0037CED2F}" type="presOf" srcId="{33C8CEA4-F03D-448D-A6F4-1529418991A7}" destId="{3FF0C094-D02C-4120-8F66-D31435662DD2}" srcOrd="0" destOrd="0" presId="urn:microsoft.com/office/officeart/2009/3/layout/StepUpProcess"/>
    <dgm:cxn modelId="{18AC9B98-7EE7-439B-A06D-0EDB20608B2E}" type="presOf" srcId="{408C3904-839D-4314-82EE-D2D2A83FE9D2}" destId="{9D888145-5F1A-4E1D-96DC-0FE9AECF1D5E}" srcOrd="0" destOrd="0" presId="urn:microsoft.com/office/officeart/2009/3/layout/StepUpProcess"/>
    <dgm:cxn modelId="{7C7CAFD4-715F-41F8-B56A-6D529505107A}" type="presParOf" srcId="{9D888145-5F1A-4E1D-96DC-0FE9AECF1D5E}" destId="{E25EF8D5-9674-4A4A-A402-D968E423B848}" srcOrd="0" destOrd="0" presId="urn:microsoft.com/office/officeart/2009/3/layout/StepUpProcess"/>
    <dgm:cxn modelId="{368C6B89-DBDC-42A3-AC86-E693235B870F}" type="presParOf" srcId="{E25EF8D5-9674-4A4A-A402-D968E423B848}" destId="{D9CFDF24-F0A9-44CE-A790-1D4A72F2725F}" srcOrd="0" destOrd="0" presId="urn:microsoft.com/office/officeart/2009/3/layout/StepUpProcess"/>
    <dgm:cxn modelId="{AF7441B0-FDD6-4B40-8F5E-B7342184ABC2}" type="presParOf" srcId="{E25EF8D5-9674-4A4A-A402-D968E423B848}" destId="{A74641BE-45DC-4257-81EB-5CF3C4ACAA5A}" srcOrd="1" destOrd="0" presId="urn:microsoft.com/office/officeart/2009/3/layout/StepUpProcess"/>
    <dgm:cxn modelId="{594FA36F-B8E8-414B-859A-B602C1B0E22C}" type="presParOf" srcId="{E25EF8D5-9674-4A4A-A402-D968E423B848}" destId="{7448B0B1-FC78-44F4-98B4-71572A0E7CAC}" srcOrd="2" destOrd="0" presId="urn:microsoft.com/office/officeart/2009/3/layout/StepUpProcess"/>
    <dgm:cxn modelId="{63BEA629-9E7B-4BFE-838D-C691EFCB5280}" type="presParOf" srcId="{9D888145-5F1A-4E1D-96DC-0FE9AECF1D5E}" destId="{2B55D3C6-078D-4997-8C25-6CF337CC8C42}" srcOrd="1" destOrd="0" presId="urn:microsoft.com/office/officeart/2009/3/layout/StepUpProcess"/>
    <dgm:cxn modelId="{B00AED32-1663-44F6-8935-DA170A61300D}" type="presParOf" srcId="{2B55D3C6-078D-4997-8C25-6CF337CC8C42}" destId="{FB63C5A8-BDCC-463B-9093-F64152E6C5CE}" srcOrd="0" destOrd="0" presId="urn:microsoft.com/office/officeart/2009/3/layout/StepUpProcess"/>
    <dgm:cxn modelId="{EDE28032-1785-43E3-AC46-EA3FF91E94A0}" type="presParOf" srcId="{9D888145-5F1A-4E1D-96DC-0FE9AECF1D5E}" destId="{82CF32B6-FCE8-4B3A-B4C3-8A36B50F2723}" srcOrd="2" destOrd="0" presId="urn:microsoft.com/office/officeart/2009/3/layout/StepUpProcess"/>
    <dgm:cxn modelId="{93711794-982D-41E7-ABB7-BD9CCA118E94}" type="presParOf" srcId="{82CF32B6-FCE8-4B3A-B4C3-8A36B50F2723}" destId="{181C25EA-D878-432A-9560-1A7E2C126F37}" srcOrd="0" destOrd="0" presId="urn:microsoft.com/office/officeart/2009/3/layout/StepUpProcess"/>
    <dgm:cxn modelId="{8F725614-167F-44DB-889F-D7E0CCAF4AAD}" type="presParOf" srcId="{82CF32B6-FCE8-4B3A-B4C3-8A36B50F2723}" destId="{2AFD646F-233B-428A-8D17-3946494AE280}" srcOrd="1" destOrd="0" presId="urn:microsoft.com/office/officeart/2009/3/layout/StepUpProcess"/>
    <dgm:cxn modelId="{492F65F0-28CB-48BD-B589-20E214FEF120}" type="presParOf" srcId="{82CF32B6-FCE8-4B3A-B4C3-8A36B50F2723}" destId="{368D2BEE-717A-4861-B6A4-0A03404BF303}" srcOrd="2" destOrd="0" presId="urn:microsoft.com/office/officeart/2009/3/layout/StepUpProcess"/>
    <dgm:cxn modelId="{D12E16B3-CB7C-4E18-98F5-5D57C0840306}" type="presParOf" srcId="{9D888145-5F1A-4E1D-96DC-0FE9AECF1D5E}" destId="{78D1327E-F7B4-49CF-8375-9CA8A8032D41}" srcOrd="3" destOrd="0" presId="urn:microsoft.com/office/officeart/2009/3/layout/StepUpProcess"/>
    <dgm:cxn modelId="{D97E4227-605A-4369-8F40-FD39D445DCA7}" type="presParOf" srcId="{78D1327E-F7B4-49CF-8375-9CA8A8032D41}" destId="{97046040-EB56-4843-A016-9F235B51F1DD}" srcOrd="0" destOrd="0" presId="urn:microsoft.com/office/officeart/2009/3/layout/StepUpProcess"/>
    <dgm:cxn modelId="{C24B95D1-B6D5-447E-94A2-676875505457}" type="presParOf" srcId="{9D888145-5F1A-4E1D-96DC-0FE9AECF1D5E}" destId="{DF128FD8-1C98-4F72-85A9-C224B7A58A44}" srcOrd="4" destOrd="0" presId="urn:microsoft.com/office/officeart/2009/3/layout/StepUpProcess"/>
    <dgm:cxn modelId="{A1F67130-6CE4-4A54-955A-35793E98602E}" type="presParOf" srcId="{DF128FD8-1C98-4F72-85A9-C224B7A58A44}" destId="{E8B2CEB3-1FFA-4933-B640-D83BBB29AAC5}" srcOrd="0" destOrd="0" presId="urn:microsoft.com/office/officeart/2009/3/layout/StepUpProcess"/>
    <dgm:cxn modelId="{1B3C2018-860D-45B5-B5E2-6832262DC33E}" type="presParOf" srcId="{DF128FD8-1C98-4F72-85A9-C224B7A58A44}" destId="{3FF0C094-D02C-4120-8F66-D31435662DD2}" srcOrd="1" destOrd="0" presId="urn:microsoft.com/office/officeart/2009/3/layout/StepUpProcess"/>
    <dgm:cxn modelId="{FBCC0F87-5618-45F9-9FAB-797642CA5948}" type="presParOf" srcId="{DF128FD8-1C98-4F72-85A9-C224B7A58A44}" destId="{42D5FD17-C8E2-4287-B24D-33B91CD13F32}" srcOrd="2" destOrd="0" presId="urn:microsoft.com/office/officeart/2009/3/layout/StepUpProcess"/>
    <dgm:cxn modelId="{E31DFFA3-9D6F-459C-BB1D-698836F8D4E5}" type="presParOf" srcId="{9D888145-5F1A-4E1D-96DC-0FE9AECF1D5E}" destId="{0FC02A0C-95FD-484C-88E2-DE9603241F1E}" srcOrd="5" destOrd="0" presId="urn:microsoft.com/office/officeart/2009/3/layout/StepUpProcess"/>
    <dgm:cxn modelId="{C61FA3CA-7737-4A80-ABE9-1DB46F99C189}" type="presParOf" srcId="{0FC02A0C-95FD-484C-88E2-DE9603241F1E}" destId="{A3780C35-188C-492A-924E-933068EC52E9}" srcOrd="0" destOrd="0" presId="urn:microsoft.com/office/officeart/2009/3/layout/StepUpProcess"/>
    <dgm:cxn modelId="{4391AF09-E7F3-414D-B9C1-E7A841F139D7}" type="presParOf" srcId="{9D888145-5F1A-4E1D-96DC-0FE9AECF1D5E}" destId="{9B1CE900-F904-4496-9237-606C0F58A717}" srcOrd="6" destOrd="0" presId="urn:microsoft.com/office/officeart/2009/3/layout/StepUpProcess"/>
    <dgm:cxn modelId="{FF2C1A23-45D9-4C98-8FAA-A1BC047C6021}" type="presParOf" srcId="{9B1CE900-F904-4496-9237-606C0F58A717}" destId="{B793DD8E-22B1-4C26-A0E1-E92C6241260D}" srcOrd="0" destOrd="0" presId="urn:microsoft.com/office/officeart/2009/3/layout/StepUpProcess"/>
    <dgm:cxn modelId="{91C700B3-0AE3-4E91-8501-2A419865394A}" type="presParOf" srcId="{9B1CE900-F904-4496-9237-606C0F58A717}" destId="{C6AB22A6-DD68-4F74-85A5-5393121D98B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B2C3F-C431-4877-A51A-BF1613E2BB70}">
      <dsp:nvSpPr>
        <dsp:cNvPr id="0" name=""/>
        <dsp:cNvSpPr/>
      </dsp:nvSpPr>
      <dsp:spPr>
        <a:xfrm>
          <a:off x="0" y="0"/>
          <a:ext cx="7467600" cy="1357200"/>
        </a:xfrm>
        <a:prstGeom prst="roundRect">
          <a:avLst/>
        </a:prstGeom>
        <a:solidFill>
          <a:srgbClr val="9BBB59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$http</a:t>
          </a:r>
          <a:endParaRPr lang="en-US" sz="58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66253" y="66253"/>
        <a:ext cx="7335094" cy="1224694"/>
      </dsp:txXfrm>
    </dsp:sp>
    <dsp:sp modelId="{0C57AE3A-1588-4246-AE56-8762D6A6A331}">
      <dsp:nvSpPr>
        <dsp:cNvPr id="0" name=""/>
        <dsp:cNvSpPr/>
      </dsp:nvSpPr>
      <dsp:spPr>
        <a:xfrm>
          <a:off x="0" y="1529074"/>
          <a:ext cx="7467600" cy="1357200"/>
        </a:xfrm>
        <a:prstGeom prst="roundRect">
          <a:avLst/>
        </a:prstGeom>
        <a:solidFill>
          <a:srgbClr val="6EA0B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$resource</a:t>
          </a:r>
          <a:endParaRPr lang="en-US" sz="58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66253" y="1595327"/>
        <a:ext cx="7335094" cy="1224694"/>
      </dsp:txXfrm>
    </dsp:sp>
    <dsp:sp modelId="{B9C2DB95-80E2-498D-986F-95793496AC79}">
      <dsp:nvSpPr>
        <dsp:cNvPr id="0" name=""/>
        <dsp:cNvSpPr/>
      </dsp:nvSpPr>
      <dsp:spPr>
        <a:xfrm>
          <a:off x="0" y="3053315"/>
          <a:ext cx="7467600" cy="1357200"/>
        </a:xfrm>
        <a:prstGeom prst="roundRect">
          <a:avLst/>
        </a:prstGeom>
        <a:solidFill>
          <a:srgbClr val="8064A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$</a:t>
          </a:r>
          <a:r>
            <a:rPr lang="en-US" sz="5800" kern="1200" dirty="0" err="1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httpBackend</a:t>
          </a:r>
          <a:endParaRPr lang="en-US" sz="58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66253" y="3119568"/>
        <a:ext cx="7335094" cy="122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"The data required for a client-side Web application is often provided by a back-end Web service. So an Angular application must communicate with that Web service to retrieve and update data. The primary objectives of this session are to: • Understand how a client-side Web Application retrieves data • Evaluate the Existing Angular services for calling a Web Service ($http and $resource) • Build a Common Module and custom Angular Service as a reusable data access component • Fake it and retrieve data without the Web Service"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zoom in on the </a:t>
            </a:r>
            <a:r>
              <a:rPr lang="en-US" dirty="0" err="1" smtClean="0"/>
              <a:t>movieResource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-&gt; Array</a:t>
            </a:r>
          </a:p>
          <a:p>
            <a:r>
              <a:rPr lang="en-US" dirty="0" smtClean="0"/>
              <a:t>Get -&gt; Single item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both of these methods are called using the service</a:t>
            </a:r>
            <a:r>
              <a:rPr lang="en-US" baseline="0" dirty="0" smtClean="0"/>
              <a:t> "class".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method is called using the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Idempotent: Multiple calls have</a:t>
            </a:r>
            <a:r>
              <a:rPr lang="en-US" baseline="0" dirty="0" smtClean="0"/>
              <a:t> no further affect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3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6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 (common.services.js)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Add a custom Angular service (</a:t>
            </a:r>
            <a:r>
              <a:rPr lang="en-US" baseline="0" dirty="0" err="1" smtClean="0"/>
              <a:t>movieResource</a:t>
            </a:r>
            <a:r>
              <a:rPr lang="en-US" baseline="0" dirty="0" smtClean="0"/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a script tag for the .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 (index.html)</a:t>
            </a:r>
            <a:endParaRPr lang="en-US" baseline="0" dirty="0" smtClean="0"/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Inject the service into the controller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Call the $resource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3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ngMockE2E is contained in angular-mocks.js that is downloaded with angular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51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Create a new module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Add a script tag for the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 (index.html)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Define the new module as a dependency (app.js)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Set up the static data</a:t>
            </a:r>
          </a:p>
          <a:p>
            <a:pPr marL="228600" lvl="0" indent="-228600">
              <a:buFont typeface="Arial" panose="020B0604020202020204" pitchFamily="34" charset="0"/>
              <a:buAutoNum type="arabicParenR"/>
            </a:pPr>
            <a:r>
              <a:rPr lang="en-US" baseline="0" dirty="0" smtClean="0"/>
              <a:t>Define the fake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0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Added as part of the URL as a query string.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1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05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 app first with </a:t>
            </a:r>
            <a:r>
              <a:rPr lang="en-US" b="1" baseline="0" dirty="0" smtClean="0"/>
              <a:t>no</a:t>
            </a:r>
            <a:r>
              <a:rPr lang="en-US" baseline="0" dirty="0" smtClean="0"/>
              <a:t> queries and with </a:t>
            </a:r>
            <a:r>
              <a:rPr lang="en-US" b="1" baseline="0" dirty="0" smtClean="0"/>
              <a:t>F12</a:t>
            </a:r>
            <a:r>
              <a:rPr lang="en-US" baseline="0" dirty="0" smtClean="0"/>
              <a:t> tools.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Then add </a:t>
            </a:r>
            <a:r>
              <a:rPr lang="en-US" b="1" baseline="0" dirty="0" smtClean="0"/>
              <a:t>$Skip: 1, $Top: 3</a:t>
            </a:r>
            <a:r>
              <a:rPr lang="en-US" baseline="0" dirty="0" smtClean="0"/>
              <a:t> with </a:t>
            </a:r>
            <a:r>
              <a:rPr lang="en-US" b="1" baseline="0" dirty="0" smtClean="0"/>
              <a:t>F12</a:t>
            </a:r>
            <a:r>
              <a:rPr lang="en-US" baseline="0" dirty="0" smtClean="0"/>
              <a:t> tools.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9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get started … I want to ensure we are all on the same</a:t>
            </a:r>
            <a:r>
              <a:rPr lang="en-US" baseline="0" dirty="0" smtClean="0"/>
              <a:t> page regarding JavaScript promises.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2) Movie Hunter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is the code we will look at in this session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look at this same process from a different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Request is asynchronous, so the user could select a different option or</a:t>
            </a:r>
            <a:r>
              <a:rPr lang="en-US" baseline="0" dirty="0" smtClean="0"/>
              <a:t> close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3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request is complete:</a:t>
            </a:r>
          </a:p>
          <a:p>
            <a:pPr lvl="1"/>
            <a:r>
              <a:rPr lang="en-US" dirty="0" smtClean="0"/>
              <a:t>The callback function is executed</a:t>
            </a:r>
          </a:p>
          <a:p>
            <a:pPr lvl="1"/>
            <a:r>
              <a:rPr lang="en-US" dirty="0" smtClean="0"/>
              <a:t>The response object is passed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2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function for all operations: Get, Put, Post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3019132" y="4774132"/>
            <a:ext cx="6170003" cy="90477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016059" y="4098184"/>
            <a:ext cx="6170003" cy="60558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data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thecustomizewindows.com/wp-content/uploads/2010/11/Picture1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deborahkurata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http://blogs.msmvps.com/deborahk</a:t>
            </a:r>
            <a:br>
              <a:rPr lang="en-US" dirty="0" smtClean="0"/>
            </a:br>
            <a:r>
              <a:rPr lang="en-US" dirty="0" smtClean="0"/>
              <a:t>deborahk@insteptech.com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Data </a:t>
            </a:r>
            <a:br>
              <a:rPr lang="en-US" smtClean="0"/>
            </a:br>
            <a:r>
              <a:rPr lang="en-US" smtClean="0"/>
              <a:t>in an Angular Application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454442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HTTP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07631" y="1260923"/>
            <a:ext cx="2454442" cy="245443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HTTP </a:t>
            </a:r>
            <a:r>
              <a:rPr lang="en-US" sz="5400" dirty="0" smtClean="0">
                <a:solidFill>
                  <a:schemeClr val="bg1"/>
                </a:solidFill>
              </a:rPr>
              <a:t>Service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89634" y="2146445"/>
            <a:ext cx="4177364" cy="9626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1654" y="167480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Request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7011" y="3485396"/>
            <a:ext cx="4093327" cy="28904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54" y="288700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9772" y="2289219"/>
            <a:ext cx="324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Lucida Console" pitchFamily="49" charset="0"/>
              </a:rPr>
              <a:t>api</a:t>
            </a:r>
            <a:r>
              <a:rPr lang="en-US" sz="2800" dirty="0" smtClean="0">
                <a:latin typeface="Lucida Console" pitchFamily="49" charset="0"/>
              </a:rPr>
              <a:t>/movies</a:t>
            </a:r>
            <a:endParaRPr lang="en-US" sz="28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1302" y="3548112"/>
            <a:ext cx="7081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[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1,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"2001-12-19T00:00:00"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Fellowship of the Ring"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{ director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"Peter Jackson"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movieId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2,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mpaa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"pg-13"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"2002-12-18T00:00:00"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title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"The Lord of the Rings: The Two Towers"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},</a:t>
            </a:r>
          </a:p>
          <a:p>
            <a:r>
              <a:rPr lang="en-US" sz="1400" dirty="0" smtClean="0">
                <a:latin typeface="Lucida Console" pitchFamily="49" charset="0"/>
              </a:rPr>
              <a:t>   ...</a:t>
            </a:r>
          </a:p>
          <a:p>
            <a:r>
              <a:rPr lang="en-US" sz="1400" dirty="0" smtClean="0">
                <a:latin typeface="Lucida Console" pitchFamily="49" charset="0"/>
              </a:rPr>
              <a:t>]</a:t>
            </a:r>
            <a:endParaRPr lang="en-US" sz="1400" dirty="0">
              <a:latin typeface="Lucida Console" pitchFamily="49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01" y="1595753"/>
            <a:ext cx="4419600" cy="292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08" y="2156070"/>
            <a:ext cx="4249155" cy="181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3397102" y="1595753"/>
            <a:ext cx="1225484" cy="4336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99" y="2778850"/>
            <a:ext cx="4062010" cy="1034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Services for Accessing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375219"/>
              </p:ext>
            </p:extLst>
          </p:nvPr>
        </p:nvGraphicFramePr>
        <p:xfrm>
          <a:off x="2362200" y="1758185"/>
          <a:ext cx="7467600" cy="44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00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1B2C3F-C431-4877-A51A-BF1613E2B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57AE3A-1588-4246-AE56-8762D6A6A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2DB95-80E2-498D-986F-95793496A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http.get</a:t>
            </a:r>
            <a:r>
              <a:rPr lang="en-US" dirty="0" smtClean="0"/>
              <a:t>("/</a:t>
            </a:r>
            <a:r>
              <a:rPr lang="en-US" dirty="0" err="1" smtClean="0"/>
              <a:t>api</a:t>
            </a:r>
            <a:r>
              <a:rPr lang="en-US" dirty="0" smtClean="0"/>
              <a:t>/movies/")</a:t>
            </a:r>
          </a:p>
          <a:p>
            <a:r>
              <a:rPr lang="en-US" dirty="0" smtClean="0"/>
              <a:t>     .then(function(response) {</a:t>
            </a:r>
          </a:p>
          <a:p>
            <a:r>
              <a:rPr lang="en-US" dirty="0" smtClean="0"/>
              <a:t>	       </a:t>
            </a:r>
            <a:r>
              <a:rPr lang="en-US" dirty="0" err="1" smtClean="0"/>
              <a:t>vm.movies</a:t>
            </a:r>
            <a:r>
              <a:rPr lang="en-US" dirty="0" smtClean="0"/>
              <a:t> = </a:t>
            </a:r>
            <a:r>
              <a:rPr lang="en-US" dirty="0" err="1" smtClean="0"/>
              <a:t>response.data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});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Built into Angular Core</a:t>
            </a:r>
          </a:p>
          <a:p>
            <a:r>
              <a:rPr lang="en-US" dirty="0" smtClean="0"/>
              <a:t>Facilitates communication with a back-end service (get, post, put, delete, …)</a:t>
            </a:r>
          </a:p>
          <a:p>
            <a:r>
              <a:rPr lang="en-US" dirty="0" smtClean="0"/>
              <a:t>Asynchronous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26722"/>
                </a:solidFill>
              </a:rPr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26722"/>
                </a:solidFill>
              </a:rPr>
              <a:t>S</a:t>
            </a:r>
            <a:r>
              <a:rPr lang="en-US" dirty="0" smtClean="0"/>
              <a:t>tate </a:t>
            </a:r>
            <a:r>
              <a:rPr lang="en-US" dirty="0" smtClean="0">
                <a:solidFill>
                  <a:srgbClr val="F26722"/>
                </a:solidFill>
              </a:rPr>
              <a:t>T</a:t>
            </a:r>
            <a:r>
              <a:rPr lang="en-US" dirty="0" smtClean="0"/>
              <a:t>ransfer</a:t>
            </a:r>
          </a:p>
          <a:p>
            <a:r>
              <a:rPr lang="en-US" dirty="0" smtClean="0"/>
              <a:t>Requests and responses involve the transfer of resources</a:t>
            </a:r>
          </a:p>
          <a:p>
            <a:r>
              <a:rPr lang="en-US" dirty="0" smtClean="0"/>
              <a:t>Resources are identified with a URL</a:t>
            </a:r>
          </a:p>
          <a:p>
            <a:pPr lvl="2">
              <a:buNone/>
            </a:pP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api</a:t>
            </a: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/movies/</a:t>
            </a:r>
          </a:p>
          <a:p>
            <a:r>
              <a:rPr lang="en-US" dirty="0" smtClean="0"/>
              <a:t>Requests utilize a standard set of HTTP verbs</a:t>
            </a:r>
          </a:p>
          <a:p>
            <a:pPr lvl="2">
              <a:buNone/>
            </a:pP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GET </a:t>
            </a:r>
            <a:r>
              <a:rPr 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POST </a:t>
            </a:r>
            <a:r>
              <a:rPr 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PUT </a:t>
            </a:r>
            <a:r>
              <a:rPr 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2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DELETE</a:t>
            </a:r>
          </a:p>
          <a:p>
            <a:pPr lvl="0">
              <a:buClr>
                <a:srgbClr val="F26722"/>
              </a:buClr>
            </a:pPr>
            <a:r>
              <a:rPr lang="en-US" dirty="0" smtClean="0">
                <a:solidFill>
                  <a:srgbClr val="58595B"/>
                </a:solidFill>
              </a:rPr>
              <a:t>And much more!</a:t>
            </a:r>
            <a:endParaRPr lang="en-US" dirty="0">
              <a:solidFill>
                <a:srgbClr val="58595B"/>
              </a:solidFill>
            </a:endParaRPr>
          </a:p>
          <a:p>
            <a:pPr lvl="2">
              <a:buNone/>
            </a:pPr>
            <a:endParaRPr lang="en-US" sz="3200" dirty="0" smtClean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3612995"/>
          </a:xfrm>
        </p:spPr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/>
              <a:t>movieResource</a:t>
            </a:r>
            <a:r>
              <a:rPr lang="en-US" dirty="0" smtClean="0"/>
              <a:t>($resource) {</a:t>
            </a:r>
          </a:p>
          <a:p>
            <a:r>
              <a:rPr lang="en-US" dirty="0" smtClean="0"/>
              <a:t>  return $resource("/</a:t>
            </a:r>
            <a:r>
              <a:rPr lang="en-US" dirty="0" err="1" smtClean="0"/>
              <a:t>api</a:t>
            </a:r>
            <a:r>
              <a:rPr lang="en-US" dirty="0" smtClean="0"/>
              <a:t>/movies/:</a:t>
            </a:r>
            <a:r>
              <a:rPr lang="en-US" dirty="0" err="1" smtClean="0"/>
              <a:t>movieId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      }</a:t>
            </a:r>
          </a:p>
          <a:p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Separate Angular component: angular-resource (</a:t>
            </a:r>
            <a:r>
              <a:rPr lang="en-US" dirty="0" err="1" smtClean="0"/>
              <a:t>ngResource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Abstraction on top of $http for calling </a:t>
            </a:r>
            <a:r>
              <a:rPr lang="en-US" dirty="0" err="1" smtClean="0"/>
              <a:t>RESTful</a:t>
            </a:r>
            <a:r>
              <a:rPr lang="en-US" dirty="0" smtClean="0"/>
              <a:t> services</a:t>
            </a:r>
          </a:p>
          <a:p>
            <a:r>
              <a:rPr lang="en-US" dirty="0" smtClean="0"/>
              <a:t>Requires less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Reusable Data Access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7579" y="1461921"/>
            <a:ext cx="3445656" cy="5147007"/>
          </a:xfrm>
          <a:prstGeom prst="rect">
            <a:avLst/>
          </a:prstGeom>
          <a:solidFill>
            <a:srgbClr val="C4BD97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Tekton Pro" panose="020F0403020208020904" pitchFamily="34" charset="0"/>
              </a:rPr>
              <a:t>common.services</a:t>
            </a:r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5085" y="2549577"/>
            <a:ext cx="2979385" cy="3827311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Custom Angular service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Tekton Pro" panose="020F0403020208020904" pitchFamily="34" charset="0"/>
              </a:rPr>
              <a:t>movieResource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02686" y="3031116"/>
            <a:ext cx="1525542" cy="29381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HTTP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4472" y="4122188"/>
            <a:ext cx="2083125" cy="1847104"/>
          </a:xfrm>
          <a:prstGeom prst="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Built in $resource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30530" y="1923386"/>
            <a:ext cx="6066352" cy="4410956"/>
          </a:xfrm>
          <a:prstGeom prst="rect">
            <a:avLst/>
          </a:prstGeom>
          <a:solidFill>
            <a:srgbClr val="C4BD97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Angular module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(movieHunter)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2483" y="3181213"/>
            <a:ext cx="2876078" cy="2753762"/>
          </a:xfrm>
          <a:prstGeom prst="rect">
            <a:avLst/>
          </a:prstGeom>
          <a:solidFill>
            <a:srgbClr val="8064A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Angular controller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Tekton Pro" panose="020F0403020208020904" pitchFamily="34" charset="0"/>
              </a:rPr>
              <a:t>movieListCtrl</a:t>
            </a:r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4281" y="3228103"/>
            <a:ext cx="2085007" cy="2719449"/>
          </a:xfrm>
          <a:prstGeom prst="rect">
            <a:avLst/>
          </a:prstGeom>
          <a:solidFill>
            <a:schemeClr val="accent4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View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ekton Pro" panose="020F0403020208020904" pitchFamily="34" charset="0"/>
              </a:rPr>
              <a:t>(movieList View)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53775" y="4262956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ekton Pro" pitchFamily="34" charset="0"/>
              </a:rPr>
              <a:t>Model</a:t>
            </a:r>
            <a:endParaRPr lang="en-US" sz="3200" dirty="0">
              <a:latin typeface="Tekton Pro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24992" y="5045740"/>
            <a:ext cx="2133600" cy="633984"/>
          </a:xfrm>
          <a:prstGeom prst="roundRect">
            <a:avLst/>
          </a:prstGeom>
          <a:solidFill>
            <a:srgbClr val="4BACC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ekton Pro" pitchFamily="34" charset="0"/>
              </a:rPr>
              <a:t>Methods</a:t>
            </a:r>
            <a:endParaRPr lang="en-US" sz="3200" dirty="0">
              <a:latin typeface="Tekton Pro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085278" y="4337825"/>
            <a:ext cx="132699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39522" y="4337825"/>
            <a:ext cx="132699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275691" y="4311805"/>
            <a:ext cx="132699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275691" y="4861933"/>
            <a:ext cx="1326996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839522" y="4861933"/>
            <a:ext cx="1326996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69832" y="4938357"/>
            <a:ext cx="1331796" cy="2438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54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$resource Methods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26" y="1346097"/>
            <a:ext cx="6731053" cy="4743807"/>
          </a:xfrm>
          <a:prstGeom prst="rect">
            <a:avLst/>
          </a:prstGeom>
          <a:solidFill>
            <a:srgbClr val="C4BD97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Angular module (</a:t>
            </a:r>
            <a:r>
              <a:rPr lang="en-US" sz="2800" dirty="0" err="1" smtClean="0">
                <a:solidFill>
                  <a:schemeClr val="bg1"/>
                </a:solidFill>
              </a:rPr>
              <a:t>common.services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775933" y="1865377"/>
            <a:ext cx="6274091" cy="4014216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movieResource</a:t>
            </a:r>
            <a:r>
              <a:rPr lang="en-US" sz="2800" dirty="0" smtClean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88752" y="2469692"/>
            <a:ext cx="1423652" cy="329102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HTTP 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4128" y="2377440"/>
            <a:ext cx="5881497" cy="3320580"/>
          </a:xfrm>
          <a:prstGeom prst="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$resource service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Query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Get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Save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91456" y="3063240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60649" y="257918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GET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6056" y="3120443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</a:t>
            </a:r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96599" y="4029456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65792" y="3545399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GET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0343" y="4053523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/movies/5</a:t>
            </a:r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92598" y="5068824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1791" y="458476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POST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6342" y="5092891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477693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movieResource.query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(function (data) 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vm.movies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= data;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});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53679"/>
              </p:ext>
            </p:extLst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7551" y="4931354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movieResource.get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({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: $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routeParams.movieId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       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 = data;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551" y="1862254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0" y="2341756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9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2" grpId="0" animBg="1"/>
      <p:bldP spid="2" grpId="1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51" y="3698169"/>
            <a:ext cx="8410575" cy="12585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vm.movie</a:t>
            </a:r>
            <a:r>
              <a:rPr lang="en-US" sz="2000" kern="0" dirty="0" err="1">
                <a:solidFill>
                  <a:prstClr val="white"/>
                </a:solidFill>
                <a:latin typeface="Lucida Console" pitchFamily="49" charset="0"/>
              </a:rPr>
              <a:t>.$save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(function (data)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  </a:t>
            </a:r>
            <a:r>
              <a:rPr lang="en-US" sz="2000" kern="0" dirty="0" err="1" smtClean="0">
                <a:solidFill>
                  <a:prstClr val="white"/>
                </a:solidFill>
                <a:latin typeface="Lucida Console" pitchFamily="49" charset="0"/>
              </a:rPr>
              <a:t>vm.message</a:t>
            </a: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 </a:t>
            </a:r>
            <a:r>
              <a:rPr lang="en-US" sz="2000" kern="0" dirty="0">
                <a:solidFill>
                  <a:prstClr val="white"/>
                </a:solidFill>
                <a:latin typeface="Lucida Console" pitchFamily="49" charset="0"/>
              </a:rPr>
              <a:t>= "Save successful.";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Lucida Console" pitchFamily="49" charset="0"/>
              </a:rPr>
              <a:t>});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53679"/>
              </p:ext>
            </p:extLst>
          </p:nvPr>
        </p:nvGraphicFramePr>
        <p:xfrm>
          <a:off x="378542" y="1417320"/>
          <a:ext cx="11333997" cy="1828800"/>
        </p:xfrm>
        <a:graphic>
          <a:graphicData uri="http://schemas.openxmlformats.org/drawingml/2006/table">
            <a:tbl>
              <a:tblPr firstRow="1" bandRow="1"/>
              <a:tblGrid>
                <a:gridCol w="2297751"/>
                <a:gridCol w="1081668"/>
                <a:gridCol w="2185639"/>
                <a:gridCol w="5768939"/>
              </a:tblGrid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Method Name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Verb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Retrieves </a:t>
                      </a:r>
                      <a:r>
                        <a:rPr lang="en-US" baseline="0" dirty="0" smtClean="0"/>
                        <a:t>all of the movies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/movies/5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Retrieves the specified movie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/movies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86116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172232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75834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344463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93057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516695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102809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688927" algn="l" defTabSz="586116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smtClean="0"/>
                        <a:t>Saves modifications</a:t>
                      </a:r>
                      <a:r>
                        <a:rPr lang="en-US" baseline="0" dirty="0" smtClean="0"/>
                        <a:t> to the movie</a:t>
                      </a:r>
                      <a:endParaRPr lang="en-US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0B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7551" y="2803058"/>
            <a:ext cx="11351229" cy="4795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mtClean="0"/>
              <a:t>Independent Consultant | Developer | Mentor</a:t>
            </a:r>
          </a:p>
          <a:p>
            <a:pPr lvl="1"/>
            <a:r>
              <a:rPr lang="en-US" smtClean="0"/>
              <a:t>Web (Angular), .NET</a:t>
            </a:r>
          </a:p>
          <a:p>
            <a:pPr lvl="0"/>
            <a:r>
              <a:rPr lang="en-US" smtClean="0"/>
              <a:t>Pluralsight Author</a:t>
            </a:r>
          </a:p>
          <a:p>
            <a:pPr lvl="1"/>
            <a:r>
              <a:rPr lang="en-US" smtClean="0"/>
              <a:t>AngularJS Line of Business Applications</a:t>
            </a:r>
          </a:p>
          <a:p>
            <a:pPr lvl="1"/>
            <a:r>
              <a:rPr lang="en-US" smtClean="0"/>
              <a:t>Angular Front to Back with Web API</a:t>
            </a:r>
          </a:p>
          <a:p>
            <a:pPr lvl="1"/>
            <a:r>
              <a:rPr lang="en-US" smtClean="0"/>
              <a:t>Object-Oriented Programming Fundamentals in C#</a:t>
            </a:r>
          </a:p>
          <a:p>
            <a:pPr lvl="0"/>
            <a:r>
              <a:rPr lang="en-US" smtClean="0"/>
              <a:t>Microsoft MVP</a:t>
            </a:r>
          </a:p>
          <a:p>
            <a:pPr lvl="0"/>
            <a:endParaRPr lang="en-US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Deborah Kurata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 smtClean="0"/>
              <a:t>Puts data for a specific resource with an Id</a:t>
            </a:r>
          </a:p>
          <a:p>
            <a:r>
              <a:rPr lang="en-US" dirty="0" smtClean="0"/>
              <a:t>Used to:</a:t>
            </a:r>
          </a:p>
          <a:p>
            <a:pPr lvl="1"/>
            <a:r>
              <a:rPr lang="en-US" dirty="0" smtClean="0"/>
              <a:t>Create a new resource when the client assigns the Id</a:t>
            </a:r>
          </a:p>
          <a:p>
            <a:pPr lvl="1"/>
            <a:r>
              <a:rPr lang="en-US" dirty="0" smtClean="0"/>
              <a:t>Update the resource with the Id</a:t>
            </a:r>
          </a:p>
          <a:p>
            <a:r>
              <a:rPr lang="en-US" dirty="0" smtClean="0"/>
              <a:t>Idempotent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PUT (</a:t>
            </a:r>
            <a:r>
              <a:rPr lang="en-US" dirty="0" err="1" smtClean="0"/>
              <a:t>api</a:t>
            </a:r>
            <a:r>
              <a:rPr lang="en-US" dirty="0" smtClean="0"/>
              <a:t>/movies/5)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 smtClean="0"/>
              <a:t>Posts data for a resource or set of resources</a:t>
            </a:r>
          </a:p>
          <a:p>
            <a:r>
              <a:rPr lang="en-US" dirty="0" smtClean="0"/>
              <a:t>Used to:</a:t>
            </a:r>
          </a:p>
          <a:p>
            <a:pPr lvl="1"/>
            <a:r>
              <a:rPr lang="en-US" dirty="0" smtClean="0"/>
              <a:t>Create a new resource when the server assigns the Id</a:t>
            </a:r>
          </a:p>
          <a:p>
            <a:pPr lvl="1"/>
            <a:r>
              <a:rPr lang="en-US" dirty="0" smtClean="0"/>
              <a:t>Update a set of resources</a:t>
            </a:r>
          </a:p>
          <a:p>
            <a:r>
              <a:rPr lang="en-US" dirty="0" smtClean="0"/>
              <a:t>Not idempotent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POST (</a:t>
            </a:r>
            <a:r>
              <a:rPr lang="en-US" dirty="0" err="1" smtClean="0"/>
              <a:t>api</a:t>
            </a:r>
            <a:r>
              <a:rPr lang="en-US" dirty="0" smtClean="0"/>
              <a:t>/movies)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vs. 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movieResource</a:t>
            </a:r>
            <a:r>
              <a:rPr lang="en-US" dirty="0"/>
              <a:t>($resource) {</a:t>
            </a:r>
          </a:p>
          <a:p>
            <a:r>
              <a:rPr lang="en-US" dirty="0"/>
              <a:t>  return $resource("/</a:t>
            </a:r>
            <a:r>
              <a:rPr lang="en-US" dirty="0" err="1"/>
              <a:t>api</a:t>
            </a:r>
            <a:r>
              <a:rPr lang="en-US" dirty="0"/>
              <a:t>/movies</a:t>
            </a:r>
            <a:r>
              <a:rPr lang="en-US" dirty="0" smtClean="0"/>
              <a:t>/:</a:t>
            </a:r>
            <a:r>
              <a:rPr lang="en-US" dirty="0" err="1" smtClean="0"/>
              <a:t>movieId</a:t>
            </a:r>
            <a:r>
              <a:rPr lang="en-US" dirty="0" smtClean="0"/>
              <a:t>", null,</a:t>
            </a:r>
            <a:endParaRPr lang="en-US" dirty="0"/>
          </a:p>
          <a:p>
            <a:r>
              <a:rPr lang="en-US" dirty="0" smtClean="0"/>
              <a:t>     {</a:t>
            </a:r>
          </a:p>
          <a:p>
            <a:r>
              <a:rPr lang="en-US" dirty="0" smtClean="0"/>
              <a:t>        'update':{</a:t>
            </a:r>
            <a:r>
              <a:rPr lang="en-US" dirty="0" err="1" smtClean="0"/>
              <a:t>method:'PUT</a:t>
            </a:r>
            <a:r>
              <a:rPr lang="en-US" dirty="0" smtClean="0"/>
              <a:t>'}</a:t>
            </a:r>
          </a:p>
          <a:p>
            <a:r>
              <a:rPr lang="en-US" dirty="0" smtClean="0"/>
              <a:t>     });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$resource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38426" y="1240971"/>
            <a:ext cx="6731053" cy="5344886"/>
          </a:xfrm>
          <a:prstGeom prst="rect">
            <a:avLst/>
          </a:prstGeom>
          <a:solidFill>
            <a:srgbClr val="C4BD97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Angular module (</a:t>
            </a:r>
            <a:r>
              <a:rPr lang="en-US" sz="2800" dirty="0" err="1" smtClean="0">
                <a:solidFill>
                  <a:schemeClr val="bg1"/>
                </a:solidFill>
              </a:rPr>
              <a:t>common.services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5933" y="1774370"/>
            <a:ext cx="6274091" cy="470262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movieResource</a:t>
            </a:r>
            <a:r>
              <a:rPr lang="en-US" sz="2800" dirty="0" smtClean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752" y="2469691"/>
            <a:ext cx="1423652" cy="38331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HTTP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4128" y="2307771"/>
            <a:ext cx="5881497" cy="4038600"/>
          </a:xfrm>
          <a:prstGeom prst="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$resource service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Query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Get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Save</a:t>
            </a:r>
          </a:p>
          <a:p>
            <a:pPr algn="ctr">
              <a:spcAft>
                <a:spcPts val="2000"/>
              </a:spcAft>
            </a:pPr>
            <a:r>
              <a:rPr lang="en-US" sz="4400" dirty="0" smtClean="0">
                <a:solidFill>
                  <a:schemeClr val="bg1"/>
                </a:solidFill>
              </a:rPr>
              <a:t>Update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$resource Methods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91456" y="3008810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0649" y="252475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GET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6056" y="3066013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</a:t>
            </a:r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796599" y="3975026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60649" y="3490969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GET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6056" y="3999093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/movies/5</a:t>
            </a:r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92598" y="4970850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60649" y="4486793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POST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06056" y="4994917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</a:t>
            </a:r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79684" y="5907024"/>
            <a:ext cx="5742432" cy="91440"/>
          </a:xfrm>
          <a:prstGeom prst="straightConnector1">
            <a:avLst/>
          </a:prstGeom>
          <a:ln w="57150">
            <a:solidFill>
              <a:schemeClr val="accent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60649" y="5422967"/>
            <a:ext cx="25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PUT Request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06056" y="5931091"/>
            <a:ext cx="312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Lucida Console" pitchFamily="49" charset="0"/>
              </a:rPr>
              <a:t>api</a:t>
            </a:r>
            <a:r>
              <a:rPr lang="en-US" sz="2400" dirty="0" smtClean="0">
                <a:latin typeface="Lucida Console" pitchFamily="49" charset="0"/>
              </a:rPr>
              <a:t>/movies/5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  <p:bldP spid="28" grpId="0"/>
      <p:bldP spid="30" grpId="0"/>
      <p:bldP spid="31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Retrieving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Angular’s fake HTTP backend implementation</a:t>
            </a:r>
          </a:p>
          <a:p>
            <a:r>
              <a:rPr lang="en-US" dirty="0" smtClean="0"/>
              <a:t>Mocks the calls to the Web Service</a:t>
            </a:r>
          </a:p>
          <a:p>
            <a:r>
              <a:rPr lang="en-US" dirty="0" smtClean="0"/>
              <a:t>Returns static data to the application</a:t>
            </a:r>
          </a:p>
          <a:p>
            <a:r>
              <a:rPr lang="en-US" dirty="0" smtClean="0"/>
              <a:t>Two implementations:</a:t>
            </a:r>
          </a:p>
          <a:p>
            <a:pPr lvl="1"/>
            <a:r>
              <a:rPr lang="en-US" dirty="0" err="1" smtClean="0">
                <a:solidFill>
                  <a:srgbClr val="F26722"/>
                </a:solidFill>
              </a:rPr>
              <a:t>ngMock</a:t>
            </a:r>
            <a:r>
              <a:rPr lang="en-US" dirty="0" smtClean="0"/>
              <a:t>: for unit testing applications</a:t>
            </a:r>
          </a:p>
          <a:p>
            <a:pPr lvl="1"/>
            <a:r>
              <a:rPr lang="en-US" dirty="0" smtClean="0">
                <a:solidFill>
                  <a:srgbClr val="F26722"/>
                </a:solidFill>
              </a:rPr>
              <a:t>ngMockE2E</a:t>
            </a:r>
            <a:r>
              <a:rPr lang="en-US" dirty="0" smtClean="0"/>
              <a:t>: for end-to-end testing or backend-less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>
                <a:solidFill>
                  <a:srgbClr val="F26722"/>
                </a:solidFill>
              </a:rPr>
              <a:t>httpBackend</a:t>
            </a:r>
            <a:endParaRPr lang="en-US" dirty="0">
              <a:solidFill>
                <a:srgbClr val="F26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Mocking the Web Server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45362690"/>
              </p:ext>
            </p:extLst>
          </p:nvPr>
        </p:nvGraphicFramePr>
        <p:xfrm>
          <a:off x="2203807" y="1359054"/>
          <a:ext cx="8229600" cy="526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5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48B0B1-FC78-44F4-98B4-71572A0E7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9CFDF24-F0A9-44CE-A790-1D4A72F27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74641BE-45DC-4257-81EB-5CF3C4ACA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1C25EA-D878-432A-9560-1A7E2C126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68D2BEE-717A-4861-B6A4-0A03404B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FD646F-233B-428A-8D17-3946494AE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8B2CEB3-1FFA-4933-B640-D83BBB29A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2D5FD17-C8E2-4287-B24D-33B91CD13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FF0C094-D02C-4120-8F66-D31435662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793DD8E-22B1-4C26-A0E1-E92C6241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6AB22A6-DD68-4F74-85A5-5393121D9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Faking Data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</a:t>
            </a:r>
            <a:r>
              <a:rPr lang="en-US" dirty="0" smtClean="0"/>
              <a:t>pen </a:t>
            </a:r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/>
              <a:t> Protocol</a:t>
            </a:r>
          </a:p>
          <a:p>
            <a:r>
              <a:rPr lang="en-US" dirty="0" smtClean="0"/>
              <a:t>Standard way to access data using HTTP</a:t>
            </a:r>
          </a:p>
          <a:p>
            <a:r>
              <a:rPr lang="en-US" dirty="0" smtClean="0"/>
              <a:t>Protocol largely follows REST conventions</a:t>
            </a:r>
          </a:p>
          <a:p>
            <a:r>
              <a:rPr lang="en-US" dirty="0" smtClean="0"/>
              <a:t>And there is a large spec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Allow construction of complex data queries</a:t>
            </a:r>
          </a:p>
          <a:p>
            <a:r>
              <a:rPr lang="en-US" dirty="0" smtClean="0"/>
              <a:t>Filter, shape, sort, and select data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$filter: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"contains(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Title,'Rings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')"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$filter: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"contains(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Title,'Rings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') and 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StarRating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gt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4.5"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$filter: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"contains(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Title,'Rings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') and 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StarRating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ge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4.8 and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StarRating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le 5",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</a:rPr>
              <a:t>$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</a:rPr>
              <a:t>orderby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Lucida Console"/>
              </a:rPr>
              <a:t>: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StarRating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  <a:ea typeface="Calibri"/>
                <a:cs typeface="Lucida Console"/>
              </a:rPr>
              <a:t>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</a:rPr>
              <a:t>desc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Lucida Console"/>
              </a:rPr>
              <a:t>"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85296776"/>
              </p:ext>
            </p:extLst>
          </p:nvPr>
        </p:nvGraphicFramePr>
        <p:xfrm>
          <a:off x="617538" y="1774825"/>
          <a:ext cx="10983912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0446"/>
                <a:gridCol w="3319272"/>
                <a:gridCol w="61241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$top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</a:t>
                      </a:r>
                      <a:r>
                        <a:rPr lang="en-US" baseline="0" dirty="0" smtClean="0"/>
                        <a:t> the top n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$top: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$skip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Skips n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$skip: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</a:t>
                      </a:r>
                      <a:r>
                        <a:rPr lang="en-US" dirty="0" err="1" smtClean="0"/>
                        <a:t>orderby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Sorts</a:t>
                      </a:r>
                      <a:r>
                        <a:rPr lang="en-US" baseline="0" dirty="0" smtClean="0"/>
                        <a:t> the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</a:t>
                      </a:r>
                      <a:r>
                        <a:rPr lang="en-US" dirty="0" err="1" smtClean="0"/>
                        <a:t>orderby</a:t>
                      </a:r>
                      <a:r>
                        <a:rPr lang="en-US" dirty="0" smtClean="0"/>
                        <a:t>: "</a:t>
                      </a:r>
                      <a:r>
                        <a:rPr lang="en-US" dirty="0" err="1" smtClean="0"/>
                        <a:t>StarRating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desc</a:t>
                      </a:r>
                      <a:r>
                        <a:rPr lang="en-US" dirty="0" smtClean="0"/>
                        <a:t>"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Filters the results based on an 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$filter: "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StarRating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gt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4.5"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5861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Selects the properties to include in the response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$select: "Title,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MovieId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Query Options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120" y="5508555"/>
            <a:ext cx="9253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3"/>
              </a:rPr>
              <a:t>http://www.odata.org/</a:t>
            </a:r>
            <a:r>
              <a:rPr lang="en-US" sz="4000" dirty="0" smtClean="0"/>
              <a:t>   </a:t>
            </a:r>
            <a:r>
              <a:rPr lang="en-US" sz="2400" dirty="0" smtClean="0"/>
              <a:t>Developers -&gt; Documentation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35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https://github.com/DeborahK/ab2015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87325"/>
            <a:ext cx="12192000" cy="895350"/>
          </a:xfrm>
        </p:spPr>
        <p:txBody>
          <a:bodyPr/>
          <a:lstStyle/>
          <a:p>
            <a:r>
              <a:rPr lang="en-US"/>
              <a:t>Session Materials &amp; Sample Code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smtClean="0"/>
              <a:t>OData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a reusable data access service</a:t>
            </a:r>
          </a:p>
          <a:p>
            <a:r>
              <a:rPr lang="en-US" dirty="0" smtClean="0"/>
              <a:t>Faking data access</a:t>
            </a:r>
          </a:p>
          <a:p>
            <a:r>
              <a:rPr lang="en-US" dirty="0" smtClean="0"/>
              <a:t>OData queries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1" y="2713038"/>
            <a:ext cx="2303436" cy="23272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mtClean="0"/>
              <a:t>@deborahkurata</a:t>
            </a:r>
          </a:p>
          <a:p>
            <a:r>
              <a:rPr lang="en-US" smtClean="0"/>
              <a:t>deborahk@insteptech.com</a:t>
            </a:r>
          </a:p>
          <a:p>
            <a:r>
              <a:rPr lang="en-US" smtClean="0"/>
              <a:t>http://blogs.msmvps.com/deborahk </a:t>
            </a:r>
          </a:p>
          <a:p>
            <a:r>
              <a:rPr lang="en-US" smtClean="0"/>
              <a:t>https://github.com/DeborahK/ab2015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to Angular - </a:t>
            </a:r>
            <a:r>
              <a:rPr lang="en-US" dirty="0" smtClean="0">
                <a:solidFill>
                  <a:srgbClr val="F26722"/>
                </a:solidFill>
              </a:rPr>
              <a:t>no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Just starting out - </a:t>
            </a:r>
            <a:r>
              <a:rPr lang="en-US" dirty="0" smtClean="0">
                <a:solidFill>
                  <a:srgbClr val="F26722"/>
                </a:solidFill>
              </a:rPr>
              <a:t>limited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Doing it but not fully understanding it - </a:t>
            </a:r>
            <a:r>
              <a:rPr lang="en-US" dirty="0" smtClean="0">
                <a:solidFill>
                  <a:srgbClr val="F26722"/>
                </a:solidFill>
              </a:rPr>
              <a:t>working</a:t>
            </a:r>
            <a:r>
              <a:rPr lang="en-US" dirty="0" smtClean="0"/>
              <a:t> proficiency</a:t>
            </a:r>
          </a:p>
          <a:p>
            <a:r>
              <a:rPr lang="en-US" dirty="0" smtClean="0"/>
              <a:t>Been there, done that, can help others - </a:t>
            </a:r>
            <a:r>
              <a:rPr lang="en-US" dirty="0" smtClean="0">
                <a:solidFill>
                  <a:srgbClr val="F26722"/>
                </a:solidFill>
              </a:rPr>
              <a:t>full</a:t>
            </a:r>
            <a:r>
              <a:rPr lang="en-US" dirty="0" smtClean="0"/>
              <a:t> proficiency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Rate Yourself on</a:t>
            </a:r>
            <a:r>
              <a:rPr lang="en-US" dirty="0" smtClean="0"/>
              <a:t>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Request/Response flow</a:t>
            </a:r>
          </a:p>
          <a:p>
            <a:r>
              <a:rPr lang="en-US" dirty="0" smtClean="0"/>
              <a:t>Angular services for accessing data</a:t>
            </a:r>
          </a:p>
          <a:p>
            <a:r>
              <a:rPr lang="en-US" dirty="0" smtClean="0"/>
              <a:t>Building a reusable data access service</a:t>
            </a:r>
          </a:p>
          <a:p>
            <a:r>
              <a:rPr lang="en-US" dirty="0" smtClean="0"/>
              <a:t>Faking data access</a:t>
            </a:r>
          </a:p>
          <a:p>
            <a:r>
              <a:rPr lang="en-US" dirty="0" smtClean="0"/>
              <a:t>OData queries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1" y="2713038"/>
            <a:ext cx="2303436" cy="23272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Promise</a:t>
            </a:r>
            <a:endParaRPr lang="en-US" dirty="0"/>
          </a:p>
        </p:txBody>
      </p:sp>
      <p:sp>
        <p:nvSpPr>
          <p:cNvPr id="62" name="Freeform 61"/>
          <p:cNvSpPr/>
          <p:nvPr/>
        </p:nvSpPr>
        <p:spPr>
          <a:xfrm rot="3600000">
            <a:off x="8645671" y="4575089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  <a:effectLst/>
        </p:spPr>
        <p:txBody>
          <a:bodyPr spcFirstLastPara="0" vert="horz" wrap="square" lIns="106781" tIns="71188" rIns="106781" bIns="71187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Freeform 62"/>
          <p:cNvSpPr/>
          <p:nvPr/>
        </p:nvSpPr>
        <p:spPr>
          <a:xfrm rot="18000000">
            <a:off x="6999368" y="4558932"/>
            <a:ext cx="106009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  <a:effectLst/>
        </p:spPr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 rot="13748441">
            <a:off x="6579004" y="2913228"/>
            <a:ext cx="1277090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  <a:effectLst/>
        </p:spPr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Freeform 64"/>
          <p:cNvSpPr/>
          <p:nvPr/>
        </p:nvSpPr>
        <p:spPr>
          <a:xfrm rot="2459981">
            <a:off x="3867752" y="1993504"/>
            <a:ext cx="1181678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  <a:effectLst/>
        </p:spPr>
        <p:txBody>
          <a:bodyPr spcFirstLastPara="0" vert="horz" wrap="square" lIns="111522" tIns="74347" rIns="111521" bIns="74348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2111015" y="3591145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8064A2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 immediately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Freeform 66"/>
          <p:cNvSpPr/>
          <p:nvPr/>
        </p:nvSpPr>
        <p:spPr>
          <a:xfrm rot="5400000">
            <a:off x="2333982" y="2646919"/>
            <a:ext cx="1555393" cy="371739"/>
          </a:xfrm>
          <a:custGeom>
            <a:avLst/>
            <a:gdLst>
              <a:gd name="connsiteX0" fmla="*/ 0 w 1106851"/>
              <a:gd name="connsiteY0" fmla="*/ 185870 h 371739"/>
              <a:gd name="connsiteX1" fmla="*/ 185870 w 1106851"/>
              <a:gd name="connsiteY1" fmla="*/ 0 h 371739"/>
              <a:gd name="connsiteX2" fmla="*/ 185870 w 1106851"/>
              <a:gd name="connsiteY2" fmla="*/ 74348 h 371739"/>
              <a:gd name="connsiteX3" fmla="*/ 920982 w 1106851"/>
              <a:gd name="connsiteY3" fmla="*/ 74348 h 371739"/>
              <a:gd name="connsiteX4" fmla="*/ 920982 w 1106851"/>
              <a:gd name="connsiteY4" fmla="*/ 0 h 371739"/>
              <a:gd name="connsiteX5" fmla="*/ 1106851 w 1106851"/>
              <a:gd name="connsiteY5" fmla="*/ 185870 h 371739"/>
              <a:gd name="connsiteX6" fmla="*/ 920982 w 1106851"/>
              <a:gd name="connsiteY6" fmla="*/ 371739 h 371739"/>
              <a:gd name="connsiteX7" fmla="*/ 920982 w 1106851"/>
              <a:gd name="connsiteY7" fmla="*/ 297391 h 371739"/>
              <a:gd name="connsiteX8" fmla="*/ 185870 w 1106851"/>
              <a:gd name="connsiteY8" fmla="*/ 297391 h 371739"/>
              <a:gd name="connsiteX9" fmla="*/ 185870 w 1106851"/>
              <a:gd name="connsiteY9" fmla="*/ 371739 h 371739"/>
              <a:gd name="connsiteX10" fmla="*/ 0 w 1106851"/>
              <a:gd name="connsiteY10" fmla="*/ 185870 h 3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51" h="371739">
                <a:moveTo>
                  <a:pt x="0" y="185870"/>
                </a:moveTo>
                <a:lnTo>
                  <a:pt x="185870" y="0"/>
                </a:lnTo>
                <a:lnTo>
                  <a:pt x="185870" y="74348"/>
                </a:lnTo>
                <a:lnTo>
                  <a:pt x="920982" y="74348"/>
                </a:lnTo>
                <a:lnTo>
                  <a:pt x="920982" y="0"/>
                </a:lnTo>
                <a:lnTo>
                  <a:pt x="1106851" y="185870"/>
                </a:lnTo>
                <a:lnTo>
                  <a:pt x="920982" y="371739"/>
                </a:lnTo>
                <a:lnTo>
                  <a:pt x="920982" y="297391"/>
                </a:lnTo>
                <a:lnTo>
                  <a:pt x="185870" y="297391"/>
                </a:lnTo>
                <a:lnTo>
                  <a:pt x="185870" y="371739"/>
                </a:lnTo>
                <a:lnTo>
                  <a:pt x="0" y="18587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  <a:effectLst/>
        </p:spPr>
        <p:txBody>
          <a:bodyPr spcFirstLastPara="0" vert="horz" wrap="square" lIns="111521" tIns="74348" rIns="111522" bIns="74347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7330949" y="3613717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4F81BD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the operation is complete</a:t>
            </a:r>
          </a:p>
        </p:txBody>
      </p:sp>
      <p:sp>
        <p:nvSpPr>
          <p:cNvPr id="69" name="Freeform 68"/>
          <p:cNvSpPr/>
          <p:nvPr/>
        </p:nvSpPr>
        <p:spPr>
          <a:xfrm>
            <a:off x="8501373" y="523127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C0504D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operation fails …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5949130" y="5231278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9BBB59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operation is successful …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142436" y="1490563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9BBB59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Launch an asynchronous operation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4856045" y="3613717"/>
            <a:ext cx="2033936" cy="1016968"/>
          </a:xfrm>
          <a:custGeom>
            <a:avLst/>
            <a:gdLst>
              <a:gd name="connsiteX0" fmla="*/ 0 w 2033936"/>
              <a:gd name="connsiteY0" fmla="*/ 101697 h 1016968"/>
              <a:gd name="connsiteX1" fmla="*/ 29786 w 2033936"/>
              <a:gd name="connsiteY1" fmla="*/ 29786 h 1016968"/>
              <a:gd name="connsiteX2" fmla="*/ 101697 w 2033936"/>
              <a:gd name="connsiteY2" fmla="*/ 0 h 1016968"/>
              <a:gd name="connsiteX3" fmla="*/ 1932239 w 2033936"/>
              <a:gd name="connsiteY3" fmla="*/ 0 h 1016968"/>
              <a:gd name="connsiteX4" fmla="*/ 2004150 w 2033936"/>
              <a:gd name="connsiteY4" fmla="*/ 29786 h 1016968"/>
              <a:gd name="connsiteX5" fmla="*/ 2033936 w 2033936"/>
              <a:gd name="connsiteY5" fmla="*/ 101697 h 1016968"/>
              <a:gd name="connsiteX6" fmla="*/ 2033936 w 2033936"/>
              <a:gd name="connsiteY6" fmla="*/ 915271 h 1016968"/>
              <a:gd name="connsiteX7" fmla="*/ 2004150 w 2033936"/>
              <a:gd name="connsiteY7" fmla="*/ 987182 h 1016968"/>
              <a:gd name="connsiteX8" fmla="*/ 1932239 w 2033936"/>
              <a:gd name="connsiteY8" fmla="*/ 1016968 h 1016968"/>
              <a:gd name="connsiteX9" fmla="*/ 101697 w 2033936"/>
              <a:gd name="connsiteY9" fmla="*/ 1016968 h 1016968"/>
              <a:gd name="connsiteX10" fmla="*/ 29786 w 2033936"/>
              <a:gd name="connsiteY10" fmla="*/ 987182 h 1016968"/>
              <a:gd name="connsiteX11" fmla="*/ 0 w 2033936"/>
              <a:gd name="connsiteY11" fmla="*/ 915271 h 1016968"/>
              <a:gd name="connsiteX12" fmla="*/ 0 w 2033936"/>
              <a:gd name="connsiteY12" fmla="*/ 101697 h 1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936" h="1016968">
                <a:moveTo>
                  <a:pt x="0" y="101697"/>
                </a:moveTo>
                <a:cubicBezTo>
                  <a:pt x="0" y="74725"/>
                  <a:pt x="10715" y="48858"/>
                  <a:pt x="29786" y="29786"/>
                </a:cubicBezTo>
                <a:cubicBezTo>
                  <a:pt x="48858" y="10714"/>
                  <a:pt x="74725" y="0"/>
                  <a:pt x="101697" y="0"/>
                </a:cubicBezTo>
                <a:lnTo>
                  <a:pt x="1932239" y="0"/>
                </a:lnTo>
                <a:cubicBezTo>
                  <a:pt x="1959211" y="0"/>
                  <a:pt x="1985078" y="10715"/>
                  <a:pt x="2004150" y="29786"/>
                </a:cubicBezTo>
                <a:cubicBezTo>
                  <a:pt x="2023222" y="48858"/>
                  <a:pt x="2033936" y="74725"/>
                  <a:pt x="2033936" y="101697"/>
                </a:cubicBezTo>
                <a:lnTo>
                  <a:pt x="2033936" y="915271"/>
                </a:lnTo>
                <a:cubicBezTo>
                  <a:pt x="2033936" y="942243"/>
                  <a:pt x="2023222" y="968110"/>
                  <a:pt x="2004150" y="987182"/>
                </a:cubicBezTo>
                <a:cubicBezTo>
                  <a:pt x="1985078" y="1006254"/>
                  <a:pt x="1959211" y="1016968"/>
                  <a:pt x="1932239" y="1016968"/>
                </a:cubicBezTo>
                <a:lnTo>
                  <a:pt x="101697" y="1016968"/>
                </a:lnTo>
                <a:cubicBezTo>
                  <a:pt x="74725" y="1016968"/>
                  <a:pt x="48858" y="1006253"/>
                  <a:pt x="29786" y="987182"/>
                </a:cubicBezTo>
                <a:cubicBezTo>
                  <a:pt x="10714" y="968110"/>
                  <a:pt x="0" y="942243"/>
                  <a:pt x="0" y="915271"/>
                </a:cubicBezTo>
                <a:lnTo>
                  <a:pt x="0" y="101697"/>
                </a:lnTo>
                <a:close/>
              </a:path>
            </a:pathLst>
          </a:custGeom>
          <a:solidFill>
            <a:srgbClr val="F79646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2176" tIns="102176" rIns="102176" bIns="102176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the operation progresses …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Freeform 72"/>
          <p:cNvSpPr/>
          <p:nvPr/>
        </p:nvSpPr>
        <p:spPr>
          <a:xfrm rot="16200000">
            <a:off x="5433777" y="2854962"/>
            <a:ext cx="1121528" cy="355938"/>
          </a:xfrm>
          <a:custGeom>
            <a:avLst/>
            <a:gdLst>
              <a:gd name="connsiteX0" fmla="*/ 0 w 1060098"/>
              <a:gd name="connsiteY0" fmla="*/ 177969 h 355938"/>
              <a:gd name="connsiteX1" fmla="*/ 177969 w 1060098"/>
              <a:gd name="connsiteY1" fmla="*/ 0 h 355938"/>
              <a:gd name="connsiteX2" fmla="*/ 177969 w 1060098"/>
              <a:gd name="connsiteY2" fmla="*/ 71188 h 355938"/>
              <a:gd name="connsiteX3" fmla="*/ 882129 w 1060098"/>
              <a:gd name="connsiteY3" fmla="*/ 71188 h 355938"/>
              <a:gd name="connsiteX4" fmla="*/ 882129 w 1060098"/>
              <a:gd name="connsiteY4" fmla="*/ 0 h 355938"/>
              <a:gd name="connsiteX5" fmla="*/ 1060098 w 1060098"/>
              <a:gd name="connsiteY5" fmla="*/ 177969 h 355938"/>
              <a:gd name="connsiteX6" fmla="*/ 882129 w 1060098"/>
              <a:gd name="connsiteY6" fmla="*/ 355938 h 355938"/>
              <a:gd name="connsiteX7" fmla="*/ 882129 w 1060098"/>
              <a:gd name="connsiteY7" fmla="*/ 284750 h 355938"/>
              <a:gd name="connsiteX8" fmla="*/ 177969 w 1060098"/>
              <a:gd name="connsiteY8" fmla="*/ 284750 h 355938"/>
              <a:gd name="connsiteX9" fmla="*/ 177969 w 1060098"/>
              <a:gd name="connsiteY9" fmla="*/ 355938 h 355938"/>
              <a:gd name="connsiteX10" fmla="*/ 0 w 1060098"/>
              <a:gd name="connsiteY10" fmla="*/ 177969 h 3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098" h="355938">
                <a:moveTo>
                  <a:pt x="0" y="177969"/>
                </a:moveTo>
                <a:lnTo>
                  <a:pt x="177969" y="0"/>
                </a:lnTo>
                <a:lnTo>
                  <a:pt x="177969" y="71188"/>
                </a:lnTo>
                <a:lnTo>
                  <a:pt x="882129" y="71188"/>
                </a:lnTo>
                <a:lnTo>
                  <a:pt x="882129" y="0"/>
                </a:lnTo>
                <a:lnTo>
                  <a:pt x="1060098" y="177969"/>
                </a:lnTo>
                <a:lnTo>
                  <a:pt x="882129" y="355938"/>
                </a:lnTo>
                <a:lnTo>
                  <a:pt x="882129" y="284750"/>
                </a:lnTo>
                <a:lnTo>
                  <a:pt x="177969" y="284750"/>
                </a:lnTo>
                <a:lnTo>
                  <a:pt x="177969" y="355938"/>
                </a:lnTo>
                <a:lnTo>
                  <a:pt x="0" y="177969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  <a:effectLst/>
        </p:spPr>
        <p:txBody>
          <a:bodyPr spcFirstLastPara="0" vert="horz" wrap="square" lIns="106780" tIns="71187" rIns="106781" bIns="71188" numCol="1" spcCol="1270" anchor="ctr" anchorCtr="0">
            <a:noAutofit/>
          </a:bodyPr>
          <a:lstStyle/>
          <a:p>
            <a:pPr marL="0" marR="0" lvl="0" indent="0" algn="ctr" defTabSz="6667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4929642" y="1947742"/>
            <a:ext cx="2124227" cy="1062113"/>
          </a:xfrm>
          <a:custGeom>
            <a:avLst/>
            <a:gdLst>
              <a:gd name="connsiteX0" fmla="*/ 0 w 2124227"/>
              <a:gd name="connsiteY0" fmla="*/ 106211 h 1062113"/>
              <a:gd name="connsiteX1" fmla="*/ 31109 w 2124227"/>
              <a:gd name="connsiteY1" fmla="*/ 31108 h 1062113"/>
              <a:gd name="connsiteX2" fmla="*/ 106212 w 2124227"/>
              <a:gd name="connsiteY2" fmla="*/ 0 h 1062113"/>
              <a:gd name="connsiteX3" fmla="*/ 2018016 w 2124227"/>
              <a:gd name="connsiteY3" fmla="*/ 0 h 1062113"/>
              <a:gd name="connsiteX4" fmla="*/ 2093119 w 2124227"/>
              <a:gd name="connsiteY4" fmla="*/ 31109 h 1062113"/>
              <a:gd name="connsiteX5" fmla="*/ 2124227 w 2124227"/>
              <a:gd name="connsiteY5" fmla="*/ 106212 h 1062113"/>
              <a:gd name="connsiteX6" fmla="*/ 2124227 w 2124227"/>
              <a:gd name="connsiteY6" fmla="*/ 955902 h 1062113"/>
              <a:gd name="connsiteX7" fmla="*/ 2093118 w 2124227"/>
              <a:gd name="connsiteY7" fmla="*/ 1031005 h 1062113"/>
              <a:gd name="connsiteX8" fmla="*/ 2018015 w 2124227"/>
              <a:gd name="connsiteY8" fmla="*/ 1062113 h 1062113"/>
              <a:gd name="connsiteX9" fmla="*/ 106211 w 2124227"/>
              <a:gd name="connsiteY9" fmla="*/ 1062113 h 1062113"/>
              <a:gd name="connsiteX10" fmla="*/ 31108 w 2124227"/>
              <a:gd name="connsiteY10" fmla="*/ 1031004 h 1062113"/>
              <a:gd name="connsiteX11" fmla="*/ 0 w 2124227"/>
              <a:gd name="connsiteY11" fmla="*/ 955901 h 1062113"/>
              <a:gd name="connsiteX12" fmla="*/ 0 w 2124227"/>
              <a:gd name="connsiteY12" fmla="*/ 106211 h 10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4227" h="1062113">
                <a:moveTo>
                  <a:pt x="0" y="106211"/>
                </a:moveTo>
                <a:cubicBezTo>
                  <a:pt x="0" y="78042"/>
                  <a:pt x="11190" y="51027"/>
                  <a:pt x="31109" y="31108"/>
                </a:cubicBezTo>
                <a:cubicBezTo>
                  <a:pt x="51027" y="11190"/>
                  <a:pt x="78043" y="0"/>
                  <a:pt x="106212" y="0"/>
                </a:cubicBezTo>
                <a:lnTo>
                  <a:pt x="2018016" y="0"/>
                </a:lnTo>
                <a:cubicBezTo>
                  <a:pt x="2046185" y="0"/>
                  <a:pt x="2073200" y="11190"/>
                  <a:pt x="2093119" y="31109"/>
                </a:cubicBezTo>
                <a:cubicBezTo>
                  <a:pt x="2113037" y="51027"/>
                  <a:pt x="2124227" y="78043"/>
                  <a:pt x="2124227" y="106212"/>
                </a:cubicBezTo>
                <a:lnTo>
                  <a:pt x="2124227" y="955902"/>
                </a:lnTo>
                <a:cubicBezTo>
                  <a:pt x="2124227" y="984071"/>
                  <a:pt x="2113037" y="1011086"/>
                  <a:pt x="2093118" y="1031005"/>
                </a:cubicBezTo>
                <a:cubicBezTo>
                  <a:pt x="2073200" y="1050923"/>
                  <a:pt x="2046184" y="1062113"/>
                  <a:pt x="2018015" y="1062113"/>
                </a:cubicBezTo>
                <a:lnTo>
                  <a:pt x="106211" y="1062113"/>
                </a:lnTo>
                <a:cubicBezTo>
                  <a:pt x="78042" y="1062113"/>
                  <a:pt x="51027" y="1050923"/>
                  <a:pt x="31108" y="1031004"/>
                </a:cubicBezTo>
                <a:cubicBezTo>
                  <a:pt x="11190" y="1011086"/>
                  <a:pt x="0" y="984070"/>
                  <a:pt x="0" y="955901"/>
                </a:cubicBezTo>
                <a:lnTo>
                  <a:pt x="0" y="106211"/>
                </a:lnTo>
                <a:close/>
              </a:path>
            </a:pathLst>
          </a:custGeom>
          <a:solidFill>
            <a:srgbClr val="4F81BD"/>
          </a:solidFill>
          <a:ln w="1905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03498" tIns="103498" rIns="103498" bIns="103498" numCol="1" spcCol="1270" anchor="ctr" anchorCtr="0">
            <a:noAutofit/>
          </a:bodyPr>
          <a:lstStyle/>
          <a:p>
            <a:pPr marL="0" marR="0" lvl="0" indent="0" algn="ctr" defTabSz="84455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Async</a:t>
            </a: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Operation</a:t>
            </a:r>
            <a:endParaRPr kumimoji="0" lang="en-US" sz="1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2664" y="1599705"/>
            <a:ext cx="357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Arial"/>
              </a:rPr>
              <a:t>Up to 3 Callback Functions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Angular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559418"/>
            <a:ext cx="171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82809" y="949589"/>
            <a:ext cx="209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8" y="227563"/>
            <a:ext cx="752338" cy="752338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1"/>
            <a:ext cx="748182" cy="748182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29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34232" y="1926500"/>
            <a:ext cx="3967545" cy="45402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278810" y="1478994"/>
            <a:ext cx="33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09"/>
            <a:ext cx="3967544" cy="2269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410293" y="2290300"/>
            <a:ext cx="296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89" y="1451458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8" y="4280732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8"/>
            <a:ext cx="1275908" cy="935666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8546199" y="28389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8749399" y="29913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8495607" y="14549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8698807" y="16073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15662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58477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4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2857012" y="1437357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969" y="559418"/>
            <a:ext cx="171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Server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845223" y="1487452"/>
            <a:ext cx="986117" cy="4990848"/>
          </a:xfrm>
          <a:prstGeom prst="roundRect">
            <a:avLst/>
          </a:prstGeom>
          <a:gradFill rotWithShape="1">
            <a:gsLst>
              <a:gs pos="0">
                <a:srgbClr val="FFFFFF">
                  <a:tint val="40000"/>
                  <a:satMod val="350000"/>
                </a:srgbClr>
              </a:gs>
              <a:gs pos="40000">
                <a:srgbClr val="FFFFFF">
                  <a:tint val="45000"/>
                  <a:shade val="99000"/>
                  <a:satMod val="350000"/>
                </a:srgbClr>
              </a:gs>
              <a:gs pos="100000">
                <a:srgbClr val="FFFFFF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Myriad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82809" y="949589"/>
            <a:ext cx="209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ekton Pro" pitchFamily="34" charset="0"/>
              </a:rPr>
              <a:t>Web Browser</a:t>
            </a:r>
          </a:p>
        </p:txBody>
      </p:sp>
      <p:pic>
        <p:nvPicPr>
          <p:cNvPr id="56" name="Picture 8" descr="Internet Explorer 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78" y="227563"/>
            <a:ext cx="752338" cy="752338"/>
          </a:xfrm>
          <a:prstGeom prst="rect">
            <a:avLst/>
          </a:prstGeom>
          <a:noFill/>
        </p:spPr>
      </p:pic>
      <p:pic>
        <p:nvPicPr>
          <p:cNvPr id="57" name="Picture 12" descr="http://icons.iconarchive.com/icons/cornmanthe3rd/plex/512/Internet-chrom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626" y="240021"/>
            <a:ext cx="748182" cy="748182"/>
          </a:xfrm>
          <a:prstGeom prst="rect">
            <a:avLst/>
          </a:prstGeom>
          <a:noFill/>
        </p:spPr>
      </p:pic>
      <p:pic>
        <p:nvPicPr>
          <p:cNvPr id="58" name="Picture 18" descr="http://images.techhive.com/images/article/2013/08/firefox-mac-icon-100051847-gall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97" y="269129"/>
            <a:ext cx="1064080" cy="710772"/>
          </a:xfrm>
          <a:prstGeom prst="rect">
            <a:avLst/>
          </a:prstGeom>
          <a:noFill/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843129" y="1943100"/>
            <a:ext cx="3958649" cy="28802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278810" y="1478994"/>
            <a:ext cx="33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URL Request (www.mysite.com)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834232" y="2745209"/>
            <a:ext cx="3967544" cy="2269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410293" y="2290300"/>
            <a:ext cx="296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 (Page and Assets)</a:t>
            </a:r>
          </a:p>
        </p:txBody>
      </p:sp>
      <p:grpSp>
        <p:nvGrpSpPr>
          <p:cNvPr id="63" name="Group 58"/>
          <p:cNvGrpSpPr/>
          <p:nvPr/>
        </p:nvGrpSpPr>
        <p:grpSpPr>
          <a:xfrm>
            <a:off x="8490889" y="1451458"/>
            <a:ext cx="1843532" cy="2531419"/>
            <a:chOff x="7686920" y="1471776"/>
            <a:chExt cx="1382649" cy="2531419"/>
          </a:xfrm>
          <a:solidFill>
            <a:srgbClr val="4BACC6"/>
          </a:solidFill>
        </p:grpSpPr>
        <p:sp>
          <p:nvSpPr>
            <p:cNvPr id="64" name="Flowchart: Card 63"/>
            <p:cNvSpPr/>
            <p:nvPr/>
          </p:nvSpPr>
          <p:spPr>
            <a:xfrm>
              <a:off x="7724864" y="28557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5" name="Flowchart: Card 64"/>
            <p:cNvSpPr/>
            <p:nvPr/>
          </p:nvSpPr>
          <p:spPr>
            <a:xfrm>
              <a:off x="7877264" y="3008113"/>
              <a:ext cx="1192305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Tekton Pro" pitchFamily="34" charset="0"/>
                </a:rPr>
                <a:t>Java-Script</a:t>
              </a:r>
            </a:p>
          </p:txBody>
        </p:sp>
        <p:sp>
          <p:nvSpPr>
            <p:cNvPr id="66" name="Flowchart: Card 65"/>
            <p:cNvSpPr/>
            <p:nvPr/>
          </p:nvSpPr>
          <p:spPr>
            <a:xfrm>
              <a:off x="7686920" y="14717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800" b="1" kern="0" dirty="0">
                <a:solidFill>
                  <a:srgbClr val="FFFFFF"/>
                </a:solidFill>
                <a:latin typeface="Tekton Pro" pitchFamily="34" charset="0"/>
              </a:endParaRPr>
            </a:p>
          </p:txBody>
        </p:sp>
        <p:sp>
          <p:nvSpPr>
            <p:cNvPr id="67" name="Flowchart: Card 66"/>
            <p:cNvSpPr/>
            <p:nvPr/>
          </p:nvSpPr>
          <p:spPr>
            <a:xfrm>
              <a:off x="7839320" y="1624176"/>
              <a:ext cx="1062318" cy="995082"/>
            </a:xfrm>
            <a:prstGeom prst="flowChartPunchedCard">
              <a:avLst/>
            </a:prstGeom>
            <a:solidFill>
              <a:srgbClr val="4BACC6"/>
            </a:solidFill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Tekton Pro" pitchFamily="34" charset="0"/>
                </a:rPr>
                <a:t>HTML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8590688" y="4280732"/>
            <a:ext cx="1644503" cy="999460"/>
          </a:xfrm>
          <a:prstGeom prst="flowChartProcess">
            <a:avLst/>
          </a:prstGeom>
          <a:solidFill>
            <a:srgbClr val="9CCB42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HTTP</a:t>
            </a:r>
            <a:br>
              <a:rPr lang="en-US" sz="2000" kern="0" dirty="0">
                <a:solidFill>
                  <a:srgbClr val="FFFFFF"/>
                </a:solidFill>
                <a:latin typeface="Myriad Pro"/>
              </a:rPr>
            </a:b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Service</a:t>
            </a: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8803339" y="5684378"/>
            <a:ext cx="1275908" cy="935666"/>
          </a:xfrm>
          <a:prstGeom prst="flowChartMagneticDisk">
            <a:avLst/>
          </a:prstGeom>
          <a:solidFill>
            <a:srgbClr val="79A14C"/>
          </a:solidFill>
          <a:ln w="9525" algn="ctr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rgbClr val="FFFFFF"/>
                </a:solidFill>
                <a:latin typeface="Myriad Pro"/>
              </a:rPr>
              <a:t>DB</a:t>
            </a:r>
          </a:p>
        </p:txBody>
      </p:sp>
      <p:cxnSp>
        <p:nvCxnSpPr>
          <p:cNvPr id="70" name="Straight Arrow Connector 69"/>
          <p:cNvCxnSpPr>
            <a:stCxn id="68" idx="2"/>
            <a:endCxn id="69" idx="1"/>
          </p:cNvCxnSpPr>
          <p:nvPr/>
        </p:nvCxnSpPr>
        <p:spPr bwMode="auto">
          <a:xfrm>
            <a:off x="9412939" y="5280192"/>
            <a:ext cx="28355" cy="40418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FFFFFF"/>
              </a:gs>
            </a:gsLst>
            <a:lin ang="5400000" scaled="1"/>
          </a:gradFill>
          <a:ln w="19050" cap="flat" cmpd="sng" algn="ctr">
            <a:solidFill>
              <a:srgbClr val="58595B">
                <a:lumMod val="65000"/>
                <a:lumOff val="3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2" name="Flowchart: Card 71"/>
          <p:cNvSpPr/>
          <p:nvPr/>
        </p:nvSpPr>
        <p:spPr>
          <a:xfrm>
            <a:off x="1737913" y="28389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3" name="Flowchart: Card 72"/>
          <p:cNvSpPr/>
          <p:nvPr/>
        </p:nvSpPr>
        <p:spPr>
          <a:xfrm>
            <a:off x="1941113" y="2991332"/>
            <a:ext cx="1589740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00" b="1" kern="0" dirty="0">
                <a:solidFill>
                  <a:srgbClr val="FFFFFF"/>
                </a:solidFill>
                <a:latin typeface="Tekton Pro" pitchFamily="34" charset="0"/>
              </a:rPr>
              <a:t>Java-Script</a:t>
            </a:r>
          </a:p>
        </p:txBody>
      </p:sp>
      <p:sp>
        <p:nvSpPr>
          <p:cNvPr id="74" name="Flowchart: Card 73"/>
          <p:cNvSpPr/>
          <p:nvPr/>
        </p:nvSpPr>
        <p:spPr>
          <a:xfrm>
            <a:off x="1687321" y="14549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srgbClr val="FFFFFF"/>
              </a:solidFill>
              <a:latin typeface="Tekton Pro" pitchFamily="34" charset="0"/>
            </a:endParaRPr>
          </a:p>
        </p:txBody>
      </p:sp>
      <p:sp>
        <p:nvSpPr>
          <p:cNvPr id="75" name="Flowchart: Card 74"/>
          <p:cNvSpPr/>
          <p:nvPr/>
        </p:nvSpPr>
        <p:spPr>
          <a:xfrm>
            <a:off x="1890521" y="1607395"/>
            <a:ext cx="1416424" cy="995082"/>
          </a:xfrm>
          <a:prstGeom prst="flowChartPunchedCard">
            <a:avLst/>
          </a:prstGeom>
          <a:solidFill>
            <a:srgbClr val="4BACC6"/>
          </a:solidFill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HTML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843128" y="4648201"/>
            <a:ext cx="3958648" cy="15515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720" y="4237097"/>
            <a:ext cx="32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(http://</a:t>
            </a:r>
            <a:r>
              <a:rPr lang="en-US" dirty="0" smtClean="0">
                <a:latin typeface="Myriad Pro"/>
              </a:rPr>
              <a:t>mysite/api/movies)</a:t>
            </a:r>
            <a:endParaRPr lang="en-US" dirty="0">
              <a:latin typeface="Myriad Pro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43130" y="5418627"/>
            <a:ext cx="3958647" cy="8138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367626" y="4959133"/>
            <a:ext cx="32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/>
              </a:rPr>
              <a:t>Response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72871" y="3968600"/>
            <a:ext cx="33726" cy="665324"/>
          </a:xfrm>
          <a:prstGeom prst="straightConnector1">
            <a:avLst/>
          </a:prstGeom>
          <a:noFill/>
          <a:ln w="38100" cap="flat" cmpd="sng" algn="ctr">
            <a:solidFill>
              <a:srgbClr val="F79646"/>
            </a:solidFill>
            <a:prstDash val="dash"/>
            <a:headEnd type="arrow" w="med" len="med"/>
            <a:tailEnd type="none" w="med" len="med"/>
          </a:ln>
          <a:effectLst/>
        </p:spPr>
      </p:cxnSp>
      <p:sp>
        <p:nvSpPr>
          <p:cNvPr id="36" name="Flowchart: Data 35"/>
          <p:cNvSpPr/>
          <p:nvPr/>
        </p:nvSpPr>
        <p:spPr>
          <a:xfrm>
            <a:off x="8541482" y="5796021"/>
            <a:ext cx="1814623" cy="712381"/>
          </a:xfrm>
          <a:prstGeom prst="flowChartInputOutput">
            <a:avLst/>
          </a:prstGeom>
          <a:solidFill>
            <a:srgbClr val="C0504D"/>
          </a:solidFill>
          <a:ln w="25400" cap="flat" cmpd="sng" algn="ctr">
            <a:solidFill>
              <a:srgbClr val="F2672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 dirty="0">
                <a:solidFill>
                  <a:srgbClr val="FFFFFF"/>
                </a:solidFill>
                <a:latin typeface="Tekton Pro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82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243 -0.19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19051 L -0.5694 -0.17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 animBg="1"/>
      <p:bldP spid="36" grpId="1" animBg="1"/>
      <p:bldP spid="36" grpId="2" animBg="1"/>
    </p:bldLst>
  </p:timing>
</p:sld>
</file>

<file path=ppt/theme/theme1.xml><?xml version="1.0" encoding="utf-8"?>
<a:theme xmlns:a="http://schemas.openxmlformats.org/drawingml/2006/main" name="Pluralsight_PowerPoint_Oct_2014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Pluralsight_PowerPoint_Oct_2014</Template>
  <TotalTime>0</TotalTime>
  <Words>1392</Words>
  <Application>Microsoft Office PowerPoint</Application>
  <PresentationFormat>Widescreen</PresentationFormat>
  <Paragraphs>332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Consolas</vt:lpstr>
      <vt:lpstr>Helvetica Light</vt:lpstr>
      <vt:lpstr>Lucida Console</vt:lpstr>
      <vt:lpstr>Lucida Grande</vt:lpstr>
      <vt:lpstr>Myriad Pro</vt:lpstr>
      <vt:lpstr>Myriad Pro Light</vt:lpstr>
      <vt:lpstr>Tahoma</vt:lpstr>
      <vt:lpstr>Tekton Pro</vt:lpstr>
      <vt:lpstr>Wingdings</vt:lpstr>
      <vt:lpstr>Pluralsight_PowerPoint_Oct_2014</vt:lpstr>
      <vt:lpstr>Working with Data  in an Angular Application</vt:lpstr>
      <vt:lpstr>Deborah Kurata</vt:lpstr>
      <vt:lpstr>Session Materials &amp; Sample Code</vt:lpstr>
      <vt:lpstr>Rate Yourself on Data Access</vt:lpstr>
      <vt:lpstr>Overview</vt:lpstr>
      <vt:lpstr>JavaScript Promise</vt:lpstr>
      <vt:lpstr>PowerPoint Presentation</vt:lpstr>
      <vt:lpstr>PowerPoint Presentation</vt:lpstr>
      <vt:lpstr>PowerPoint Presentation</vt:lpstr>
      <vt:lpstr>Retrieving Data</vt:lpstr>
      <vt:lpstr>Retrieving Data</vt:lpstr>
      <vt:lpstr>Angular Services for Accessing Data</vt:lpstr>
      <vt:lpstr>$http</vt:lpstr>
      <vt:lpstr>REST</vt:lpstr>
      <vt:lpstr>$resource</vt:lpstr>
      <vt:lpstr>Reusable Data Access Service</vt:lpstr>
      <vt:lpstr>Built-In $resource Methods</vt:lpstr>
      <vt:lpstr>$resource Methods</vt:lpstr>
      <vt:lpstr>$resource Methods (cont)</vt:lpstr>
      <vt:lpstr>Post vs. Put</vt:lpstr>
      <vt:lpstr>Creating a Custom $resource Method</vt:lpstr>
      <vt:lpstr>$resource Methods</vt:lpstr>
      <vt:lpstr>PowerPoint Presentation</vt:lpstr>
      <vt:lpstr>$httpBackend</vt:lpstr>
      <vt:lpstr>Steps to Mocking the Web Server</vt:lpstr>
      <vt:lpstr>PowerPoint Presentation</vt:lpstr>
      <vt:lpstr>OData</vt:lpstr>
      <vt:lpstr>OData Queries</vt:lpstr>
      <vt:lpstr>OData Query Options</vt:lpstr>
      <vt:lpstr>PowerPoint Presentation</vt:lpstr>
      <vt:lpstr>Take Away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2015-04-07T23:41:08Z</dcterms:created>
  <dcterms:modified xsi:type="dcterms:W3CDTF">2015-04-23T16:15:26Z</dcterms:modified>
</cp:coreProperties>
</file>